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10"/>
  </p:notesMasterIdLst>
  <p:handoutMasterIdLst>
    <p:handoutMasterId r:id="rId11"/>
  </p:handoutMasterIdLst>
  <p:sldIdLst>
    <p:sldId id="258" r:id="rId2"/>
    <p:sldId id="257" r:id="rId3"/>
    <p:sldId id="259" r:id="rId4"/>
    <p:sldId id="260" r:id="rId5"/>
    <p:sldId id="261" r:id="rId6"/>
    <p:sldId id="262" r:id="rId7"/>
    <p:sldId id="263" r:id="rId8"/>
    <p:sldId id="264" r:id="rId9"/>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60" autoAdjust="0"/>
    <p:restoredTop sz="94669" autoAdjust="0"/>
  </p:normalViewPr>
  <p:slideViewPr>
    <p:cSldViewPr>
      <p:cViewPr>
        <p:scale>
          <a:sx n="110" d="100"/>
          <a:sy n="110" d="100"/>
        </p:scale>
        <p:origin x="-1644" y="-96"/>
      </p:cViewPr>
      <p:guideLst>
        <p:guide orient="horz" pos="2160"/>
        <p:guide pos="2880"/>
      </p:guideLst>
    </p:cSldViewPr>
  </p:slideViewPr>
  <p:outlineViewPr>
    <p:cViewPr>
      <p:scale>
        <a:sx n="33" d="100"/>
        <a:sy n="33" d="100"/>
      </p:scale>
      <p:origin x="0" y="261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962400" cy="342900"/>
          </a:xfrm>
          <a:prstGeom prst="rect">
            <a:avLst/>
          </a:prstGeom>
        </p:spPr>
        <p:txBody>
          <a:bodyPr vert="horz" lIns="93324" tIns="46662" rIns="93324" bIns="46662" rtlCol="0"/>
          <a:lstStyle>
            <a:lvl1pPr algn="l">
              <a:defRPr sz="1200"/>
            </a:lvl1pPr>
          </a:lstStyle>
          <a:p>
            <a:r>
              <a:rPr lang="vi-VN" smtClean="0"/>
              <a:t>Universitatea "Alexandru Ioan Cuza" Școala Doctorală de Geoștiințe</a:t>
            </a:r>
            <a:endParaRPr lang="en-US"/>
          </a:p>
        </p:txBody>
      </p:sp>
      <p:sp>
        <p:nvSpPr>
          <p:cNvPr id="3" name="Date Placeholder 2"/>
          <p:cNvSpPr>
            <a:spLocks noGrp="1"/>
          </p:cNvSpPr>
          <p:nvPr>
            <p:ph type="dt" sz="quarter" idx="1"/>
          </p:nvPr>
        </p:nvSpPr>
        <p:spPr>
          <a:xfrm>
            <a:off x="5180013" y="1"/>
            <a:ext cx="3962400" cy="342900"/>
          </a:xfrm>
          <a:prstGeom prst="rect">
            <a:avLst/>
          </a:prstGeom>
        </p:spPr>
        <p:txBody>
          <a:bodyPr vert="horz" lIns="93324" tIns="46662" rIns="93324" bIns="46662" rtlCol="0"/>
          <a:lstStyle>
            <a:lvl1pPr algn="r">
              <a:defRPr sz="1200"/>
            </a:lvl1pPr>
          </a:lstStyle>
          <a:p>
            <a:fld id="{418D3D56-7CD0-4DAB-8379-A2DF619058E4}" type="datetimeFigureOut">
              <a:rPr lang="en-US" smtClean="0"/>
              <a:t>7/26/2023</a:t>
            </a:fld>
            <a:endParaRPr lang="en-US"/>
          </a:p>
        </p:txBody>
      </p:sp>
      <p:sp>
        <p:nvSpPr>
          <p:cNvPr id="4" name="Footer Placeholder 3"/>
          <p:cNvSpPr>
            <a:spLocks noGrp="1"/>
          </p:cNvSpPr>
          <p:nvPr>
            <p:ph type="ftr" sz="quarter" idx="2"/>
          </p:nvPr>
        </p:nvSpPr>
        <p:spPr>
          <a:xfrm>
            <a:off x="1" y="6513514"/>
            <a:ext cx="3962400" cy="342900"/>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5180013" y="6513514"/>
            <a:ext cx="3962400" cy="342900"/>
          </a:xfrm>
          <a:prstGeom prst="rect">
            <a:avLst/>
          </a:prstGeom>
        </p:spPr>
        <p:txBody>
          <a:bodyPr vert="horz" lIns="93324" tIns="46662" rIns="93324" bIns="46662" rtlCol="0" anchor="b"/>
          <a:lstStyle>
            <a:lvl1pPr algn="r">
              <a:defRPr sz="1200"/>
            </a:lvl1pPr>
          </a:lstStyle>
          <a:p>
            <a:fld id="{DCE7D46E-2134-463E-A50E-9DDE067A0D16}" type="slidenum">
              <a:rPr lang="en-US" smtClean="0"/>
              <a:t>‹#›</a:t>
            </a:fld>
            <a:endParaRPr lang="en-US"/>
          </a:p>
        </p:txBody>
      </p:sp>
    </p:spTree>
    <p:extLst>
      <p:ext uri="{BB962C8B-B14F-4D97-AF65-F5344CB8AC3E}">
        <p14:creationId xmlns:p14="http://schemas.microsoft.com/office/powerpoint/2010/main" val="2863922266"/>
      </p:ext>
    </p:extLst>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962400" cy="342900"/>
          </a:xfrm>
          <a:prstGeom prst="rect">
            <a:avLst/>
          </a:prstGeom>
        </p:spPr>
        <p:txBody>
          <a:bodyPr vert="horz" lIns="93324" tIns="46662" rIns="93324" bIns="46662" rtlCol="0"/>
          <a:lstStyle>
            <a:lvl1pPr algn="l">
              <a:defRPr sz="1200"/>
            </a:lvl1pPr>
          </a:lstStyle>
          <a:p>
            <a:r>
              <a:rPr lang="vi-VN" smtClean="0"/>
              <a:t>Universitatea "Alexandru Ioan Cuza" Școala Doctorală de Geoștiințe</a:t>
            </a:r>
            <a:endParaRPr lang="en-US"/>
          </a:p>
        </p:txBody>
      </p:sp>
      <p:sp>
        <p:nvSpPr>
          <p:cNvPr id="3" name="Date Placeholder 2"/>
          <p:cNvSpPr>
            <a:spLocks noGrp="1"/>
          </p:cNvSpPr>
          <p:nvPr>
            <p:ph type="dt" idx="1"/>
          </p:nvPr>
        </p:nvSpPr>
        <p:spPr>
          <a:xfrm>
            <a:off x="5179485" y="1"/>
            <a:ext cx="3962400" cy="342900"/>
          </a:xfrm>
          <a:prstGeom prst="rect">
            <a:avLst/>
          </a:prstGeom>
        </p:spPr>
        <p:txBody>
          <a:bodyPr vert="horz" lIns="93324" tIns="46662" rIns="93324" bIns="46662" rtlCol="0"/>
          <a:lstStyle>
            <a:lvl1pPr algn="r">
              <a:defRPr sz="1200"/>
            </a:lvl1pPr>
          </a:lstStyle>
          <a:p>
            <a:fld id="{B0A8A9AB-FA91-47FA-87F6-DE6DCF921A2F}" type="datetimeFigureOut">
              <a:rPr lang="en-US" smtClean="0"/>
              <a:t>7/26/2023</a:t>
            </a:fld>
            <a:endParaRPr lang="en-US"/>
          </a:p>
        </p:txBody>
      </p:sp>
      <p:sp>
        <p:nvSpPr>
          <p:cNvPr id="4" name="Slide Image Placeholder 3"/>
          <p:cNvSpPr>
            <a:spLocks noGrp="1" noRot="1" noChangeAspect="1"/>
          </p:cNvSpPr>
          <p:nvPr>
            <p:ph type="sldImg" idx="2"/>
          </p:nvPr>
        </p:nvSpPr>
        <p:spPr>
          <a:xfrm>
            <a:off x="2859088" y="514350"/>
            <a:ext cx="3427412" cy="2571750"/>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914400" y="3257551"/>
            <a:ext cx="7315200" cy="3086100"/>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513910"/>
            <a:ext cx="3962400" cy="342900"/>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5179485" y="6513910"/>
            <a:ext cx="3962400" cy="342900"/>
          </a:xfrm>
          <a:prstGeom prst="rect">
            <a:avLst/>
          </a:prstGeom>
        </p:spPr>
        <p:txBody>
          <a:bodyPr vert="horz" lIns="93324" tIns="46662" rIns="93324" bIns="46662" rtlCol="0" anchor="b"/>
          <a:lstStyle>
            <a:lvl1pPr algn="r">
              <a:defRPr sz="1200"/>
            </a:lvl1pPr>
          </a:lstStyle>
          <a:p>
            <a:fld id="{2F8F79A3-B4CD-4C65-ACA9-1985FD4E0B40}" type="slidenum">
              <a:rPr lang="en-US" smtClean="0"/>
              <a:t>‹#›</a:t>
            </a:fld>
            <a:endParaRPr lang="en-US"/>
          </a:p>
        </p:txBody>
      </p:sp>
    </p:spTree>
    <p:extLst>
      <p:ext uri="{BB962C8B-B14F-4D97-AF65-F5344CB8AC3E}">
        <p14:creationId xmlns:p14="http://schemas.microsoft.com/office/powerpoint/2010/main" val="1785324199"/>
      </p:ext>
    </p:extLst>
  </p:cSld>
  <p:clrMap bg1="lt1" tx1="dk1" bg2="lt2" tx2="dk2" accent1="accent1" accent2="accent2" accent3="accent3" accent4="accent4" accent5="accent5" accent6="accent6" hlink="hlink" folHlink="folHlink"/>
  <p:hf sldNum="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Header Placeholder 5"/>
          <p:cNvSpPr>
            <a:spLocks noGrp="1"/>
          </p:cNvSpPr>
          <p:nvPr>
            <p:ph type="hdr" sz="quarter" idx="12"/>
          </p:nvPr>
        </p:nvSpPr>
        <p:spPr/>
        <p:txBody>
          <a:bodyPr/>
          <a:lstStyle/>
          <a:p>
            <a:r>
              <a:rPr lang="vi-VN" smtClean="0"/>
              <a:t>Universitatea "Alexandru Ioan Cuza" Școala Doctorală de Geoștiințe</a:t>
            </a:r>
            <a:endParaRPr lang="en-US"/>
          </a:p>
        </p:txBody>
      </p:sp>
    </p:spTree>
    <p:extLst>
      <p:ext uri="{BB962C8B-B14F-4D97-AF65-F5344CB8AC3E}">
        <p14:creationId xmlns:p14="http://schemas.microsoft.com/office/powerpoint/2010/main" val="2541514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Footer Placeholder 4"/>
          <p:cNvSpPr>
            <a:spLocks noGrp="1"/>
          </p:cNvSpPr>
          <p:nvPr>
            <p:ph type="ftr" sz="quarter" idx="11"/>
          </p:nvPr>
        </p:nvSpPr>
        <p:spPr/>
        <p:txBody>
          <a:bodyPr/>
          <a:lstStyle/>
          <a:p>
            <a:endParaRPr lang="en-US"/>
          </a:p>
        </p:txBody>
      </p:sp>
      <p:sp>
        <p:nvSpPr>
          <p:cNvPr id="6" name="Header Placeholder 5"/>
          <p:cNvSpPr>
            <a:spLocks noGrp="1"/>
          </p:cNvSpPr>
          <p:nvPr>
            <p:ph type="hdr" sz="quarter" idx="12"/>
          </p:nvPr>
        </p:nvSpPr>
        <p:spPr/>
        <p:txBody>
          <a:bodyPr/>
          <a:lstStyle/>
          <a:p>
            <a:r>
              <a:rPr lang="vi-VN" smtClean="0"/>
              <a:t>Universitatea "Alexandru Ioan Cuza" Școala Doctorală de Geoștiințe</a:t>
            </a:r>
            <a:endParaRPr lang="en-US"/>
          </a:p>
        </p:txBody>
      </p:sp>
    </p:spTree>
    <p:extLst>
      <p:ext uri="{BB962C8B-B14F-4D97-AF65-F5344CB8AC3E}">
        <p14:creationId xmlns:p14="http://schemas.microsoft.com/office/powerpoint/2010/main" val="39365458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ro-RO" dirty="0" smtClean="0"/>
              <a:t>Universitatea </a:t>
            </a:r>
            <a:r>
              <a:rPr lang="en-US" dirty="0" smtClean="0"/>
              <a:t>“</a:t>
            </a:r>
            <a:r>
              <a:rPr lang="en-US" dirty="0" err="1" smtClean="0"/>
              <a:t>Alexandru</a:t>
            </a:r>
            <a:r>
              <a:rPr lang="en-US" dirty="0" smtClean="0"/>
              <a:t> </a:t>
            </a:r>
            <a:r>
              <a:rPr lang="en-US" dirty="0" err="1" smtClean="0"/>
              <a:t>Ioan</a:t>
            </a:r>
            <a:r>
              <a:rPr lang="en-US" dirty="0" smtClean="0"/>
              <a:t> </a:t>
            </a:r>
            <a:r>
              <a:rPr lang="en-US" dirty="0" err="1" smtClean="0"/>
              <a:t>Cuza</a:t>
            </a:r>
            <a:r>
              <a:rPr lang="en-US" dirty="0" smtClean="0"/>
              <a:t>” din </a:t>
            </a:r>
            <a:r>
              <a:rPr lang="en-US" dirty="0" err="1" smtClean="0"/>
              <a:t>Ia</a:t>
            </a:r>
            <a:r>
              <a:rPr lang="ro-RO" dirty="0" smtClean="0"/>
              <a:t>și</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marL="0" marR="0" indent="0" algn="r" defTabSz="914400" rtl="0" eaLnBrk="1" fontAlgn="auto" latinLnBrk="0" hangingPunct="1">
              <a:lnSpc>
                <a:spcPct val="100000"/>
              </a:lnSpc>
              <a:spcBef>
                <a:spcPts val="0"/>
              </a:spcBef>
              <a:spcAft>
                <a:spcPts val="0"/>
              </a:spcAft>
              <a:buClrTx/>
              <a:buSzTx/>
              <a:buFontTx/>
              <a:buNone/>
              <a:tabLst/>
              <a:defRPr/>
            </a:lvl1pPr>
          </a:lstStyle>
          <a:p>
            <a:r>
              <a:rPr lang="ro-RO" dirty="0" smtClean="0"/>
              <a:t>Școala Doctorală de Geoștiințe</a:t>
            </a:r>
          </a:p>
        </p:txBody>
      </p:sp>
    </p:spTree>
    <p:extLst>
      <p:ext uri="{BB962C8B-B14F-4D97-AF65-F5344CB8AC3E}">
        <p14:creationId xmlns:p14="http://schemas.microsoft.com/office/powerpoint/2010/main" val="606401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24456F-CCA0-409D-B834-17671EB7E0F5}" type="datetimeFigureOut">
              <a:rPr lang="en-US" smtClean="0"/>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EC42A1-80B4-4CF4-AD5A-DC4D0C07DFFD}" type="slidenum">
              <a:rPr lang="en-US" smtClean="0"/>
              <a:t>‹#›</a:t>
            </a:fld>
            <a:endParaRPr lang="en-US"/>
          </a:p>
        </p:txBody>
      </p:sp>
    </p:spTree>
    <p:extLst>
      <p:ext uri="{BB962C8B-B14F-4D97-AF65-F5344CB8AC3E}">
        <p14:creationId xmlns:p14="http://schemas.microsoft.com/office/powerpoint/2010/main" val="1848972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24456F-CCA0-409D-B834-17671EB7E0F5}" type="datetimeFigureOut">
              <a:rPr lang="en-US" smtClean="0"/>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EC42A1-80B4-4CF4-AD5A-DC4D0C07DFFD}" type="slidenum">
              <a:rPr lang="en-US" smtClean="0"/>
              <a:t>‹#›</a:t>
            </a:fld>
            <a:endParaRPr lang="en-US"/>
          </a:p>
        </p:txBody>
      </p:sp>
    </p:spTree>
    <p:extLst>
      <p:ext uri="{BB962C8B-B14F-4D97-AF65-F5344CB8AC3E}">
        <p14:creationId xmlns:p14="http://schemas.microsoft.com/office/powerpoint/2010/main" val="1884832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24456F-CCA0-409D-B834-17671EB7E0F5}" type="datetimeFigureOut">
              <a:rPr lang="en-US" smtClean="0"/>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EC42A1-80B4-4CF4-AD5A-DC4D0C07DFFD}" type="slidenum">
              <a:rPr lang="en-US" smtClean="0"/>
              <a:t>‹#›</a:t>
            </a:fld>
            <a:endParaRPr lang="en-US"/>
          </a:p>
        </p:txBody>
      </p:sp>
    </p:spTree>
    <p:extLst>
      <p:ext uri="{BB962C8B-B14F-4D97-AF65-F5344CB8AC3E}">
        <p14:creationId xmlns:p14="http://schemas.microsoft.com/office/powerpoint/2010/main" val="873923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24456F-CCA0-409D-B834-17671EB7E0F5}" type="datetimeFigureOut">
              <a:rPr lang="en-US" smtClean="0"/>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EC42A1-80B4-4CF4-AD5A-DC4D0C07DFFD}" type="slidenum">
              <a:rPr lang="en-US" smtClean="0"/>
              <a:t>‹#›</a:t>
            </a:fld>
            <a:endParaRPr lang="en-US"/>
          </a:p>
        </p:txBody>
      </p:sp>
    </p:spTree>
    <p:extLst>
      <p:ext uri="{BB962C8B-B14F-4D97-AF65-F5344CB8AC3E}">
        <p14:creationId xmlns:p14="http://schemas.microsoft.com/office/powerpoint/2010/main" val="2918407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D24456F-CCA0-409D-B834-17671EB7E0F5}" type="datetimeFigureOut">
              <a:rPr lang="en-US" smtClean="0"/>
              <a:t>7/26/2023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EC42A1-80B4-4CF4-AD5A-DC4D0C07DFFD}" type="slidenum">
              <a:rPr lang="en-US" smtClean="0"/>
              <a:t>‹#›</a:t>
            </a:fld>
            <a:endParaRPr lang="en-US"/>
          </a:p>
        </p:txBody>
      </p:sp>
    </p:spTree>
    <p:extLst>
      <p:ext uri="{BB962C8B-B14F-4D97-AF65-F5344CB8AC3E}">
        <p14:creationId xmlns:p14="http://schemas.microsoft.com/office/powerpoint/2010/main" val="203334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D24456F-CCA0-409D-B834-17671EB7E0F5}" type="datetimeFigureOut">
              <a:rPr lang="en-US" smtClean="0"/>
              <a:t>7/26/2023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EC42A1-80B4-4CF4-AD5A-DC4D0C07DFFD}" type="slidenum">
              <a:rPr lang="en-US" smtClean="0"/>
              <a:t>‹#›</a:t>
            </a:fld>
            <a:endParaRPr lang="en-US"/>
          </a:p>
        </p:txBody>
      </p:sp>
    </p:spTree>
    <p:extLst>
      <p:ext uri="{BB962C8B-B14F-4D97-AF65-F5344CB8AC3E}">
        <p14:creationId xmlns:p14="http://schemas.microsoft.com/office/powerpoint/2010/main" val="1614571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24456F-CCA0-409D-B834-17671EB7E0F5}" type="datetimeFigureOut">
              <a:rPr lang="en-US" smtClean="0"/>
              <a:t>7/26/2023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EC42A1-80B4-4CF4-AD5A-DC4D0C07DFFD}" type="slidenum">
              <a:rPr lang="en-US" smtClean="0"/>
              <a:t>‹#›</a:t>
            </a:fld>
            <a:endParaRPr lang="en-US"/>
          </a:p>
        </p:txBody>
      </p:sp>
    </p:spTree>
    <p:extLst>
      <p:ext uri="{BB962C8B-B14F-4D97-AF65-F5344CB8AC3E}">
        <p14:creationId xmlns:p14="http://schemas.microsoft.com/office/powerpoint/2010/main" val="3451190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24456F-CCA0-409D-B834-17671EB7E0F5}" type="datetimeFigureOut">
              <a:rPr lang="en-US" smtClean="0"/>
              <a:t>7/26/2023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EC42A1-80B4-4CF4-AD5A-DC4D0C07DFFD}" type="slidenum">
              <a:rPr lang="en-US" smtClean="0"/>
              <a:t>‹#›</a:t>
            </a:fld>
            <a:endParaRPr lang="en-US"/>
          </a:p>
        </p:txBody>
      </p:sp>
    </p:spTree>
    <p:extLst>
      <p:ext uri="{BB962C8B-B14F-4D97-AF65-F5344CB8AC3E}">
        <p14:creationId xmlns:p14="http://schemas.microsoft.com/office/powerpoint/2010/main" val="737302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24456F-CCA0-409D-B834-17671EB7E0F5}" type="datetimeFigureOut">
              <a:rPr lang="en-US" smtClean="0"/>
              <a:t>7/26/2023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EC42A1-80B4-4CF4-AD5A-DC4D0C07DFFD}" type="slidenum">
              <a:rPr lang="en-US" smtClean="0"/>
              <a:t>‹#›</a:t>
            </a:fld>
            <a:endParaRPr lang="en-US"/>
          </a:p>
        </p:txBody>
      </p:sp>
    </p:spTree>
    <p:extLst>
      <p:ext uri="{BB962C8B-B14F-4D97-AF65-F5344CB8AC3E}">
        <p14:creationId xmlns:p14="http://schemas.microsoft.com/office/powerpoint/2010/main" val="3003844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24456F-CCA0-409D-B834-17671EB7E0F5}" type="datetimeFigureOut">
              <a:rPr lang="en-US" smtClean="0"/>
              <a:t>7/26/2023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EC42A1-80B4-4CF4-AD5A-DC4D0C07DFFD}" type="slidenum">
              <a:rPr lang="en-US" smtClean="0"/>
              <a:t>‹#›</a:t>
            </a:fld>
            <a:endParaRPr lang="en-US"/>
          </a:p>
        </p:txBody>
      </p:sp>
    </p:spTree>
    <p:extLst>
      <p:ext uri="{BB962C8B-B14F-4D97-AF65-F5344CB8AC3E}">
        <p14:creationId xmlns:p14="http://schemas.microsoft.com/office/powerpoint/2010/main" val="2400392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67544" y="6381328"/>
            <a:ext cx="2133600" cy="365125"/>
          </a:xfrm>
          <a:prstGeom prst="rect">
            <a:avLst/>
          </a:prstGeom>
        </p:spPr>
        <p:txBody>
          <a:bodyPr vert="horz" lIns="91440" tIns="45720" rIns="91440" bIns="45720" rtlCol="0" anchor="ctr"/>
          <a:lstStyle>
            <a:lvl1pPr algn="l">
              <a:defRPr sz="1200">
                <a:solidFill>
                  <a:schemeClr val="tx1"/>
                </a:solidFill>
              </a:defRPr>
            </a:lvl1pPr>
          </a:lstStyle>
          <a:p>
            <a:r>
              <a:rPr lang="ro-RO" dirty="0" smtClean="0"/>
              <a:t>Universitatea </a:t>
            </a:r>
            <a:r>
              <a:rPr lang="en-US" dirty="0" smtClean="0"/>
              <a:t>“</a:t>
            </a:r>
            <a:r>
              <a:rPr lang="en-US" dirty="0" err="1" smtClean="0"/>
              <a:t>Alexandru</a:t>
            </a:r>
            <a:r>
              <a:rPr lang="en-US" dirty="0" smtClean="0"/>
              <a:t> </a:t>
            </a:r>
            <a:r>
              <a:rPr lang="en-US" dirty="0" err="1" smtClean="0"/>
              <a:t>Ioan</a:t>
            </a:r>
            <a:r>
              <a:rPr lang="en-US" dirty="0" smtClean="0"/>
              <a:t> </a:t>
            </a:r>
            <a:r>
              <a:rPr lang="en-US" dirty="0" err="1" smtClean="0"/>
              <a:t>Cuza</a:t>
            </a:r>
            <a:r>
              <a:rPr lang="en-US" dirty="0" smtClean="0"/>
              <a:t>” din </a:t>
            </a:r>
            <a:r>
              <a:rPr lang="en-US" dirty="0" err="1" smtClean="0"/>
              <a:t>Ia</a:t>
            </a:r>
            <a:r>
              <a:rPr lang="ro-RO" dirty="0" smtClean="0"/>
              <a:t>și</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r>
              <a:rPr lang="ro-RO" dirty="0" smtClean="0"/>
              <a:t>Școala Doctorală de Geoștiințe</a:t>
            </a:r>
            <a:endParaRPr lang="ro-RO" dirty="0"/>
          </a:p>
        </p:txBody>
      </p:sp>
    </p:spTree>
    <p:extLst>
      <p:ext uri="{BB962C8B-B14F-4D97-AF65-F5344CB8AC3E}">
        <p14:creationId xmlns:p14="http://schemas.microsoft.com/office/powerpoint/2010/main" val="2369078913"/>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2"/>
          <p:cNvSpPr txBox="1">
            <a:spLocks/>
          </p:cNvSpPr>
          <p:nvPr/>
        </p:nvSpPr>
        <p:spPr>
          <a:xfrm>
            <a:off x="107504" y="114300"/>
            <a:ext cx="4267200" cy="6858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ro-RO" sz="1100" b="1" smtClean="0">
                <a:solidFill>
                  <a:schemeClr val="tx1"/>
                </a:solidFill>
                <a:latin typeface="Bookman Old Style" pitchFamily="18" charset="0"/>
              </a:rPr>
              <a:t>UNIVERSITATEA “ALEXANDRU IOAN CUZA” din IAŞI</a:t>
            </a:r>
          </a:p>
          <a:p>
            <a:pPr algn="l"/>
            <a:r>
              <a:rPr lang="ro-RO" sz="1100" b="1" smtClean="0">
                <a:solidFill>
                  <a:schemeClr val="tx1"/>
                </a:solidFill>
                <a:latin typeface="Bookman Old Style" pitchFamily="18" charset="0"/>
              </a:rPr>
              <a:t>FACULTATEA DE GEOGRAFIE ŞI GEOLOGIE</a:t>
            </a:r>
          </a:p>
          <a:p>
            <a:pPr algn="l"/>
            <a:r>
              <a:rPr lang="ro-RO" sz="1100" b="1" smtClean="0">
                <a:solidFill>
                  <a:schemeClr val="tx1"/>
                </a:solidFill>
                <a:latin typeface="Bookman Old Style" pitchFamily="18" charset="0"/>
              </a:rPr>
              <a:t>Şcoala Doctorală de GEOȘTIINȚE</a:t>
            </a:r>
            <a:endParaRPr lang="en-US" sz="1100" b="1" dirty="0">
              <a:solidFill>
                <a:schemeClr val="tx1"/>
              </a:solidFill>
              <a:latin typeface="Bookman Old Style" pitchFamily="18" charset="0"/>
            </a:endParaRPr>
          </a:p>
        </p:txBody>
      </p:sp>
      <p:sp>
        <p:nvSpPr>
          <p:cNvPr id="2" name="Title 1"/>
          <p:cNvSpPr>
            <a:spLocks noGrp="1"/>
          </p:cNvSpPr>
          <p:nvPr>
            <p:ph type="title"/>
          </p:nvPr>
        </p:nvSpPr>
        <p:spPr>
          <a:xfrm>
            <a:off x="0" y="908720"/>
            <a:ext cx="9144000" cy="648072"/>
          </a:xfrm>
        </p:spPr>
        <p:txBody>
          <a:bodyPr>
            <a:normAutofit fontScale="90000"/>
          </a:bodyPr>
          <a:lstStyle/>
          <a:p>
            <a:pPr algn="l"/>
            <a:r>
              <a:rPr lang="ro-RO" sz="3600" b="1" u="sng" dirty="0" smtClean="0">
                <a:latin typeface="Bookman Old Style" pitchFamily="18" charset="0"/>
              </a:rPr>
              <a:t>Calendar Admitere</a:t>
            </a:r>
            <a:br>
              <a:rPr lang="ro-RO" sz="3600" b="1" u="sng" dirty="0" smtClean="0">
                <a:latin typeface="Bookman Old Style" pitchFamily="18" charset="0"/>
              </a:rPr>
            </a:br>
            <a:r>
              <a:rPr lang="ro-RO" sz="3600" b="1" u="sng" dirty="0" smtClean="0">
                <a:latin typeface="Bookman Old Style" pitchFamily="18" charset="0"/>
              </a:rPr>
              <a:t/>
            </a:r>
            <a:br>
              <a:rPr lang="ro-RO" sz="3600" b="1" u="sng" dirty="0" smtClean="0">
                <a:latin typeface="Bookman Old Style" pitchFamily="18" charset="0"/>
              </a:rPr>
            </a:br>
            <a:r>
              <a:rPr lang="ro-RO" sz="1200" b="1" u="sng" dirty="0" smtClean="0">
                <a:latin typeface="Bookman Old Style" pitchFamily="18" charset="0"/>
              </a:rPr>
              <a:t>Sesiunea 1</a:t>
            </a:r>
            <a:endParaRPr lang="en-US" sz="1200" b="1" u="sng" dirty="0">
              <a:latin typeface="Bookman Old Style" pitchFamily="18" charset="0"/>
            </a:endParaRPr>
          </a:p>
        </p:txBody>
      </p:sp>
      <p:sp>
        <p:nvSpPr>
          <p:cNvPr id="3" name="Content Placeholder 2"/>
          <p:cNvSpPr>
            <a:spLocks noGrp="1"/>
          </p:cNvSpPr>
          <p:nvPr>
            <p:ph idx="1"/>
          </p:nvPr>
        </p:nvSpPr>
        <p:spPr>
          <a:xfrm>
            <a:off x="120845" y="2060848"/>
            <a:ext cx="8856984" cy="4032448"/>
          </a:xfrm>
        </p:spPr>
        <p:txBody>
          <a:bodyPr anchor="ctr">
            <a:noAutofit/>
          </a:bodyPr>
          <a:lstStyle/>
          <a:p>
            <a:pPr algn="just">
              <a:lnSpc>
                <a:spcPct val="200000"/>
              </a:lnSpc>
              <a:buFont typeface="Wingdings" pitchFamily="2" charset="2"/>
              <a:buChar char="q"/>
            </a:pPr>
            <a:r>
              <a:rPr lang="ro-RO" sz="1600" dirty="0" smtClean="0">
                <a:latin typeface="Bookman Old Style" panose="02050604050505020204" pitchFamily="18" charset="0"/>
              </a:rPr>
              <a:t> </a:t>
            </a:r>
            <a:r>
              <a:rPr lang="ro-RO" sz="1600" b="1" i="1" dirty="0" smtClean="0">
                <a:latin typeface="Bookman Old Style" panose="02050604050505020204" pitchFamily="18" charset="0"/>
              </a:rPr>
              <a:t>Înscrierea candidaţilor: </a:t>
            </a:r>
            <a:r>
              <a:rPr lang="en-US" sz="1600" b="1" i="1" dirty="0" smtClean="0">
                <a:latin typeface="Bookman Old Style" panose="02050604050505020204" pitchFamily="18" charset="0"/>
              </a:rPr>
              <a:t> </a:t>
            </a:r>
            <a:r>
              <a:rPr lang="en-US" sz="1600" b="1" dirty="0">
                <a:solidFill>
                  <a:srgbClr val="FF0000"/>
                </a:solidFill>
                <a:latin typeface="Bookman Old Style" panose="02050604050505020204" pitchFamily="18" charset="0"/>
              </a:rPr>
              <a:t>4</a:t>
            </a:r>
            <a:r>
              <a:rPr lang="en-US" sz="1600" b="1" u="sng" dirty="0" smtClean="0">
                <a:solidFill>
                  <a:srgbClr val="FF0000"/>
                </a:solidFill>
                <a:latin typeface="Bookman Old Style" panose="02050604050505020204" pitchFamily="18" charset="0"/>
              </a:rPr>
              <a:t> – </a:t>
            </a:r>
            <a:r>
              <a:rPr lang="en-US" sz="1600" b="1" u="sng" dirty="0">
                <a:solidFill>
                  <a:srgbClr val="FF0000"/>
                </a:solidFill>
                <a:latin typeface="Bookman Old Style" panose="02050604050505020204" pitchFamily="18" charset="0"/>
              </a:rPr>
              <a:t>8</a:t>
            </a:r>
            <a:r>
              <a:rPr lang="en-GB" sz="1600" b="1" u="sng" dirty="0" smtClean="0">
                <a:solidFill>
                  <a:srgbClr val="FF0000"/>
                </a:solidFill>
                <a:latin typeface="Bookman Old Style" panose="02050604050505020204" pitchFamily="18" charset="0"/>
              </a:rPr>
              <a:t> </a:t>
            </a:r>
            <a:r>
              <a:rPr lang="ro-RO" sz="1600" b="1" u="sng" dirty="0" smtClean="0">
                <a:solidFill>
                  <a:srgbClr val="FF0000"/>
                </a:solidFill>
                <a:latin typeface="Bookman Old Style" panose="02050604050505020204" pitchFamily="18" charset="0"/>
              </a:rPr>
              <a:t>septembrie 20</a:t>
            </a:r>
            <a:r>
              <a:rPr lang="en-US" sz="1600" b="1" u="sng" dirty="0" smtClean="0">
                <a:solidFill>
                  <a:srgbClr val="FF0000"/>
                </a:solidFill>
                <a:latin typeface="Bookman Old Style" panose="02050604050505020204" pitchFamily="18" charset="0"/>
              </a:rPr>
              <a:t>2</a:t>
            </a:r>
            <a:r>
              <a:rPr lang="en-US" sz="1600" b="1" u="sng" dirty="0">
                <a:solidFill>
                  <a:srgbClr val="FF0000"/>
                </a:solidFill>
                <a:latin typeface="Bookman Old Style" panose="02050604050505020204" pitchFamily="18" charset="0"/>
              </a:rPr>
              <a:t>3</a:t>
            </a:r>
            <a:r>
              <a:rPr lang="ro-RO" sz="1600" b="1" u="sng" dirty="0" smtClean="0">
                <a:solidFill>
                  <a:srgbClr val="FF0000"/>
                </a:solidFill>
                <a:latin typeface="Bookman Old Style" panose="02050604050505020204" pitchFamily="18" charset="0"/>
              </a:rPr>
              <a:t> </a:t>
            </a:r>
            <a:endParaRPr lang="en-US" sz="1600" b="1" u="sng" dirty="0" smtClean="0">
              <a:solidFill>
                <a:srgbClr val="FF0000"/>
              </a:solidFill>
              <a:latin typeface="Bookman Old Style" panose="02050604050505020204" pitchFamily="18" charset="0"/>
            </a:endParaRPr>
          </a:p>
          <a:p>
            <a:pPr algn="just">
              <a:lnSpc>
                <a:spcPct val="200000"/>
              </a:lnSpc>
              <a:buFont typeface="Wingdings" pitchFamily="2" charset="2"/>
              <a:buChar char="q"/>
            </a:pPr>
            <a:r>
              <a:rPr lang="ro-RO" sz="1600" b="1" i="1" dirty="0" smtClean="0">
                <a:latin typeface="Bookman Old Style" panose="02050604050505020204" pitchFamily="18" charset="0"/>
              </a:rPr>
              <a:t>Selecţia candidaţilor:</a:t>
            </a:r>
            <a:r>
              <a:rPr lang="en-US" sz="1600" b="1" i="1" dirty="0" smtClean="0">
                <a:latin typeface="Bookman Old Style" panose="02050604050505020204" pitchFamily="18" charset="0"/>
              </a:rPr>
              <a:t> </a:t>
            </a:r>
            <a:r>
              <a:rPr lang="en-US" sz="1600" b="1" u="sng" dirty="0" smtClean="0">
                <a:solidFill>
                  <a:srgbClr val="FF0000"/>
                </a:solidFill>
                <a:latin typeface="Bookman Old Style" panose="02050604050505020204" pitchFamily="18" charset="0"/>
              </a:rPr>
              <a:t>11 – 13  </a:t>
            </a:r>
            <a:r>
              <a:rPr lang="ro-RO" sz="1600" b="1" u="sng" dirty="0" smtClean="0">
                <a:solidFill>
                  <a:srgbClr val="FF0000"/>
                </a:solidFill>
                <a:latin typeface="Bookman Old Style" panose="02050604050505020204" pitchFamily="18" charset="0"/>
              </a:rPr>
              <a:t>septembrie 20</a:t>
            </a:r>
            <a:r>
              <a:rPr lang="en-US" sz="1600" b="1" u="sng" dirty="0" smtClean="0">
                <a:solidFill>
                  <a:srgbClr val="FF0000"/>
                </a:solidFill>
                <a:latin typeface="Bookman Old Style" panose="02050604050505020204" pitchFamily="18" charset="0"/>
              </a:rPr>
              <a:t>2</a:t>
            </a:r>
            <a:r>
              <a:rPr lang="en-US" sz="1600" b="1" u="sng" dirty="0">
                <a:solidFill>
                  <a:srgbClr val="FF0000"/>
                </a:solidFill>
                <a:latin typeface="Bookman Old Style" panose="02050604050505020204" pitchFamily="18" charset="0"/>
              </a:rPr>
              <a:t>3</a:t>
            </a:r>
            <a:endParaRPr lang="en-US" sz="1600" b="1" u="sng" dirty="0" smtClean="0">
              <a:solidFill>
                <a:srgbClr val="FF0000"/>
              </a:solidFill>
              <a:latin typeface="Bookman Old Style" panose="02050604050505020204" pitchFamily="18" charset="0"/>
            </a:endParaRPr>
          </a:p>
          <a:p>
            <a:pPr lvl="1" algn="just">
              <a:lnSpc>
                <a:spcPct val="200000"/>
              </a:lnSpc>
              <a:buFont typeface="Wingdings" pitchFamily="2" charset="2"/>
              <a:buChar char="q"/>
            </a:pPr>
            <a:r>
              <a:rPr lang="en-US" sz="1200" b="1" u="sng" dirty="0" err="1" smtClean="0">
                <a:solidFill>
                  <a:srgbClr val="FF0000"/>
                </a:solidFill>
                <a:latin typeface="Bookman Old Style" panose="02050604050505020204" pitchFamily="18" charset="0"/>
              </a:rPr>
              <a:t>Domeniile</a:t>
            </a:r>
            <a:r>
              <a:rPr lang="en-US" sz="1200" b="1" u="sng" dirty="0" smtClean="0">
                <a:solidFill>
                  <a:srgbClr val="FF0000"/>
                </a:solidFill>
                <a:latin typeface="Bookman Old Style" panose="02050604050505020204" pitchFamily="18" charset="0"/>
              </a:rPr>
              <a:t> </a:t>
            </a:r>
            <a:r>
              <a:rPr lang="en-US" sz="1200" b="1" u="sng" dirty="0">
                <a:solidFill>
                  <a:srgbClr val="FF0000"/>
                </a:solidFill>
                <a:latin typeface="Bookman Old Style" panose="02050604050505020204" pitchFamily="18" charset="0"/>
              </a:rPr>
              <a:t>G</a:t>
            </a:r>
            <a:r>
              <a:rPr lang="en-US" sz="1200" b="1" u="sng" dirty="0" smtClean="0">
                <a:solidFill>
                  <a:srgbClr val="FF0000"/>
                </a:solidFill>
                <a:latin typeface="Bookman Old Style" panose="02050604050505020204" pitchFamily="18" charset="0"/>
              </a:rPr>
              <a:t>eografie </a:t>
            </a:r>
            <a:r>
              <a:rPr lang="en-US" sz="1200" b="1" u="sng" dirty="0" err="1" smtClean="0">
                <a:solidFill>
                  <a:srgbClr val="FF0000"/>
                </a:solidFill>
                <a:latin typeface="Bookman Old Style" panose="02050604050505020204" pitchFamily="18" charset="0"/>
              </a:rPr>
              <a:t>si</a:t>
            </a:r>
            <a:r>
              <a:rPr lang="en-US" sz="1200" b="1" u="sng" dirty="0" smtClean="0">
                <a:solidFill>
                  <a:srgbClr val="FF0000"/>
                </a:solidFill>
                <a:latin typeface="Bookman Old Style" panose="02050604050505020204" pitchFamily="18" charset="0"/>
              </a:rPr>
              <a:t> </a:t>
            </a:r>
            <a:r>
              <a:rPr lang="en-US" sz="1200" b="1" u="sng" dirty="0">
                <a:solidFill>
                  <a:srgbClr val="FF0000"/>
                </a:solidFill>
                <a:latin typeface="Bookman Old Style" panose="02050604050505020204" pitchFamily="18" charset="0"/>
              </a:rPr>
              <a:t>G</a:t>
            </a:r>
            <a:r>
              <a:rPr lang="en-US" sz="1200" b="1" u="sng" dirty="0" smtClean="0">
                <a:solidFill>
                  <a:srgbClr val="FF0000"/>
                </a:solidFill>
                <a:latin typeface="Bookman Old Style" panose="02050604050505020204" pitchFamily="18" charset="0"/>
              </a:rPr>
              <a:t>eologie – </a:t>
            </a:r>
            <a:r>
              <a:rPr lang="ro-RO" sz="1200" b="1" u="sng" dirty="0" smtClean="0">
                <a:solidFill>
                  <a:srgbClr val="FF0000"/>
                </a:solidFill>
                <a:latin typeface="Bookman Old Style" panose="02050604050505020204" pitchFamily="18" charset="0"/>
              </a:rPr>
              <a:t>11</a:t>
            </a:r>
            <a:r>
              <a:rPr lang="en-US" sz="1200" b="1" u="sng" dirty="0" smtClean="0">
                <a:solidFill>
                  <a:srgbClr val="FF0000"/>
                </a:solidFill>
                <a:latin typeface="Bookman Old Style" panose="02050604050505020204" pitchFamily="18" charset="0"/>
              </a:rPr>
              <a:t> </a:t>
            </a:r>
            <a:r>
              <a:rPr lang="en-US" sz="1200" b="1" u="sng" dirty="0" err="1" smtClean="0">
                <a:solidFill>
                  <a:srgbClr val="FF0000"/>
                </a:solidFill>
                <a:latin typeface="Bookman Old Style" panose="02050604050505020204" pitchFamily="18" charset="0"/>
              </a:rPr>
              <a:t>septembrie</a:t>
            </a:r>
            <a:r>
              <a:rPr lang="en-US" sz="1200" b="1" u="sng" dirty="0" smtClean="0">
                <a:solidFill>
                  <a:srgbClr val="FF0000"/>
                </a:solidFill>
                <a:latin typeface="Bookman Old Style" panose="02050604050505020204" pitchFamily="18" charset="0"/>
              </a:rPr>
              <a:t> </a:t>
            </a:r>
            <a:r>
              <a:rPr lang="ro-RO" sz="1200" b="1" u="sng" dirty="0" smtClean="0">
                <a:solidFill>
                  <a:srgbClr val="FF0000"/>
                </a:solidFill>
                <a:latin typeface="Bookman Old Style" panose="02050604050505020204" pitchFamily="18" charset="0"/>
              </a:rPr>
              <a:t>202</a:t>
            </a:r>
            <a:r>
              <a:rPr lang="en-US" sz="1200" b="1" u="sng" dirty="0" smtClean="0">
                <a:solidFill>
                  <a:srgbClr val="FF0000"/>
                </a:solidFill>
                <a:latin typeface="Bookman Old Style" panose="02050604050505020204" pitchFamily="18" charset="0"/>
              </a:rPr>
              <a:t>3, </a:t>
            </a:r>
            <a:r>
              <a:rPr lang="en-US" sz="1200" b="1" u="sng" dirty="0" err="1" smtClean="0">
                <a:solidFill>
                  <a:srgbClr val="FF0000"/>
                </a:solidFill>
                <a:latin typeface="Bookman Old Style" panose="02050604050505020204" pitchFamily="18" charset="0"/>
              </a:rPr>
              <a:t>orele</a:t>
            </a:r>
            <a:r>
              <a:rPr lang="en-US" sz="1200" b="1" u="sng" dirty="0" smtClean="0">
                <a:solidFill>
                  <a:srgbClr val="FF0000"/>
                </a:solidFill>
                <a:latin typeface="Bookman Old Style" panose="02050604050505020204" pitchFamily="18" charset="0"/>
              </a:rPr>
              <a:t> </a:t>
            </a:r>
            <a:r>
              <a:rPr lang="ro-RO" sz="1200" b="1" u="sng" dirty="0" smtClean="0">
                <a:solidFill>
                  <a:srgbClr val="FF0000"/>
                </a:solidFill>
                <a:latin typeface="Bookman Old Style" panose="02050604050505020204" pitchFamily="18" charset="0"/>
              </a:rPr>
              <a:t>10.00</a:t>
            </a:r>
            <a:r>
              <a:rPr lang="en-US" sz="1200" b="1" u="sng" dirty="0" smtClean="0">
                <a:solidFill>
                  <a:srgbClr val="FF0000"/>
                </a:solidFill>
                <a:latin typeface="Bookman Old Style" panose="02050604050505020204" pitchFamily="18" charset="0"/>
              </a:rPr>
              <a:t>, </a:t>
            </a:r>
            <a:r>
              <a:rPr lang="en-US" sz="1200" b="1" u="sng" dirty="0" err="1" smtClean="0">
                <a:solidFill>
                  <a:srgbClr val="FF0000"/>
                </a:solidFill>
                <a:latin typeface="Bookman Old Style" panose="02050604050505020204" pitchFamily="18" charset="0"/>
              </a:rPr>
              <a:t>amfiteatrul</a:t>
            </a:r>
            <a:r>
              <a:rPr lang="en-US" sz="1200" b="1" u="sng" dirty="0" smtClean="0">
                <a:solidFill>
                  <a:srgbClr val="FF0000"/>
                </a:solidFill>
                <a:latin typeface="Bookman Old Style" panose="02050604050505020204" pitchFamily="18" charset="0"/>
              </a:rPr>
              <a:t> B8</a:t>
            </a:r>
          </a:p>
          <a:p>
            <a:pPr lvl="1" algn="just">
              <a:lnSpc>
                <a:spcPct val="200000"/>
              </a:lnSpc>
              <a:buFont typeface="Wingdings" pitchFamily="2" charset="2"/>
              <a:buChar char="q"/>
            </a:pPr>
            <a:r>
              <a:rPr lang="en-US" sz="1200" b="1" u="sng" dirty="0" err="1" smtClean="0">
                <a:solidFill>
                  <a:srgbClr val="FF0000"/>
                </a:solidFill>
                <a:latin typeface="Bookman Old Style" panose="02050604050505020204" pitchFamily="18" charset="0"/>
              </a:rPr>
              <a:t>Domeniul</a:t>
            </a:r>
            <a:r>
              <a:rPr lang="en-US" sz="1200" b="1" u="sng" dirty="0" smtClean="0">
                <a:solidFill>
                  <a:srgbClr val="FF0000"/>
                </a:solidFill>
                <a:latin typeface="Bookman Old Style" panose="02050604050505020204" pitchFamily="18" charset="0"/>
              </a:rPr>
              <a:t> </a:t>
            </a:r>
            <a:r>
              <a:rPr lang="ro-RO" sz="1200" b="1" u="sng" dirty="0" smtClean="0">
                <a:solidFill>
                  <a:srgbClr val="FF0000"/>
                </a:solidFill>
                <a:latin typeface="Bookman Old Style" panose="02050604050505020204" pitchFamily="18" charset="0"/>
              </a:rPr>
              <a:t>Știința mediului – 11  septembrie </a:t>
            </a:r>
            <a:r>
              <a:rPr lang="ro-RO" sz="1200" b="1" u="sng" dirty="0" smtClean="0">
                <a:solidFill>
                  <a:srgbClr val="FF0000"/>
                </a:solidFill>
                <a:latin typeface="Bookman Old Style" panose="02050604050505020204" pitchFamily="18" charset="0"/>
              </a:rPr>
              <a:t>2023, </a:t>
            </a:r>
            <a:r>
              <a:rPr lang="ro-RO" sz="1200" b="1" u="sng" dirty="0" smtClean="0">
                <a:solidFill>
                  <a:srgbClr val="FF0000"/>
                </a:solidFill>
                <a:latin typeface="Bookman Old Style" panose="02050604050505020204" pitchFamily="18" charset="0"/>
              </a:rPr>
              <a:t>orele 10.00, amfiteatrul B 629</a:t>
            </a:r>
          </a:p>
          <a:p>
            <a:pPr lvl="1" algn="just">
              <a:lnSpc>
                <a:spcPct val="200000"/>
              </a:lnSpc>
              <a:buFont typeface="Wingdings" pitchFamily="2" charset="2"/>
              <a:buChar char="q"/>
            </a:pPr>
            <a:r>
              <a:rPr lang="ro-RO" sz="1600" b="1" i="1" dirty="0" smtClean="0">
                <a:latin typeface="Bookman Old Style" panose="02050604050505020204" pitchFamily="18" charset="0"/>
              </a:rPr>
              <a:t>Afişarea </a:t>
            </a:r>
            <a:r>
              <a:rPr lang="ro-RO" sz="1600" b="1" i="1" dirty="0" smtClean="0">
                <a:latin typeface="Bookman Old Style" panose="02050604050505020204" pitchFamily="18" charset="0"/>
              </a:rPr>
              <a:t>rezultatelor: </a:t>
            </a:r>
            <a:r>
              <a:rPr lang="en-US" sz="1600" b="1" u="sng" dirty="0" smtClean="0">
                <a:solidFill>
                  <a:srgbClr val="FF0000"/>
                </a:solidFill>
                <a:latin typeface="Bookman Old Style" panose="02050604050505020204" pitchFamily="18" charset="0"/>
              </a:rPr>
              <a:t>1</a:t>
            </a:r>
            <a:r>
              <a:rPr lang="ro-RO" sz="1600" b="1" u="sng" dirty="0">
                <a:solidFill>
                  <a:srgbClr val="FF0000"/>
                </a:solidFill>
                <a:latin typeface="Bookman Old Style" panose="02050604050505020204" pitchFamily="18" charset="0"/>
              </a:rPr>
              <a:t>4</a:t>
            </a:r>
            <a:r>
              <a:rPr lang="en-US" sz="1600" b="1" u="sng" dirty="0" smtClean="0">
                <a:solidFill>
                  <a:srgbClr val="FF0000"/>
                </a:solidFill>
                <a:latin typeface="Bookman Old Style" panose="02050604050505020204" pitchFamily="18" charset="0"/>
              </a:rPr>
              <a:t> </a:t>
            </a:r>
            <a:r>
              <a:rPr lang="ro-RO" sz="1600" b="1" u="sng" dirty="0" smtClean="0">
                <a:solidFill>
                  <a:srgbClr val="FF0000"/>
                </a:solidFill>
                <a:latin typeface="Bookman Old Style" panose="02050604050505020204" pitchFamily="18" charset="0"/>
              </a:rPr>
              <a:t>septembrie 20</a:t>
            </a:r>
            <a:r>
              <a:rPr lang="en-US" sz="1600" b="1" u="sng" dirty="0" smtClean="0">
                <a:solidFill>
                  <a:srgbClr val="FF0000"/>
                </a:solidFill>
                <a:latin typeface="Bookman Old Style" panose="02050604050505020204" pitchFamily="18" charset="0"/>
              </a:rPr>
              <a:t>2</a:t>
            </a:r>
            <a:r>
              <a:rPr lang="en-US" sz="1600" b="1" u="sng" dirty="0">
                <a:solidFill>
                  <a:srgbClr val="FF0000"/>
                </a:solidFill>
                <a:latin typeface="Bookman Old Style" panose="02050604050505020204" pitchFamily="18" charset="0"/>
              </a:rPr>
              <a:t>3</a:t>
            </a:r>
            <a:endParaRPr lang="ro-RO" sz="1600" b="1" dirty="0" smtClean="0">
              <a:solidFill>
                <a:srgbClr val="FF0000"/>
              </a:solidFill>
              <a:latin typeface="Bookman Old Style" panose="02050604050505020204" pitchFamily="18" charset="0"/>
            </a:endParaRPr>
          </a:p>
          <a:p>
            <a:pPr algn="just">
              <a:lnSpc>
                <a:spcPct val="200000"/>
              </a:lnSpc>
              <a:buFont typeface="Wingdings" pitchFamily="2" charset="2"/>
              <a:buChar char="q"/>
            </a:pPr>
            <a:r>
              <a:rPr lang="en-US" sz="1600" b="1" i="1" dirty="0" err="1" smtClean="0">
                <a:latin typeface="Bookman Old Style" panose="02050604050505020204" pitchFamily="18" charset="0"/>
              </a:rPr>
              <a:t>Afi</a:t>
            </a:r>
            <a:r>
              <a:rPr lang="ro-RO" sz="1600" b="1" i="1" dirty="0" smtClean="0">
                <a:latin typeface="Bookman Old Style" panose="02050604050505020204" pitchFamily="18" charset="0"/>
              </a:rPr>
              <a:t>şarea </a:t>
            </a:r>
            <a:r>
              <a:rPr lang="en-US" sz="1600" b="1" i="1" dirty="0" err="1" smtClean="0">
                <a:latin typeface="Bookman Old Style" panose="02050604050505020204" pitchFamily="18" charset="0"/>
              </a:rPr>
              <a:t>listei</a:t>
            </a:r>
            <a:r>
              <a:rPr lang="en-US" sz="1600" b="1" i="1" dirty="0" smtClean="0">
                <a:latin typeface="Bookman Old Style" panose="02050604050505020204" pitchFamily="18" charset="0"/>
              </a:rPr>
              <a:t> finale cu candida</a:t>
            </a:r>
            <a:r>
              <a:rPr lang="ro-RO" sz="1600" b="1" i="1" dirty="0" smtClean="0">
                <a:latin typeface="Bookman Old Style" panose="02050604050505020204" pitchFamily="18" charset="0"/>
              </a:rPr>
              <a:t>ții declarați admiși</a:t>
            </a:r>
            <a:r>
              <a:rPr lang="en-US" sz="1600" b="1" i="1" dirty="0" smtClean="0">
                <a:latin typeface="Bookman Old Style" panose="02050604050505020204" pitchFamily="18" charset="0"/>
              </a:rPr>
              <a:t>:</a:t>
            </a:r>
            <a:r>
              <a:rPr lang="ro-RO" sz="1600" b="1" i="1" dirty="0" smtClean="0">
                <a:latin typeface="Bookman Old Style" panose="02050604050505020204" pitchFamily="18" charset="0"/>
              </a:rPr>
              <a:t> </a:t>
            </a:r>
            <a:r>
              <a:rPr lang="en-US" sz="1600" b="1" u="sng" dirty="0" smtClean="0">
                <a:solidFill>
                  <a:srgbClr val="FF0000"/>
                </a:solidFill>
                <a:latin typeface="Bookman Old Style" panose="02050604050505020204" pitchFamily="18" charset="0"/>
              </a:rPr>
              <a:t>19</a:t>
            </a:r>
            <a:r>
              <a:rPr lang="ro-RO" sz="1600" b="1" u="sng" dirty="0" smtClean="0">
                <a:solidFill>
                  <a:srgbClr val="FF0000"/>
                </a:solidFill>
                <a:latin typeface="Bookman Old Style" panose="02050604050505020204" pitchFamily="18" charset="0"/>
              </a:rPr>
              <a:t> septembrie 20</a:t>
            </a:r>
            <a:r>
              <a:rPr lang="en-US" sz="1600" b="1" u="sng" dirty="0" smtClean="0">
                <a:solidFill>
                  <a:srgbClr val="FF0000"/>
                </a:solidFill>
                <a:latin typeface="Bookman Old Style" panose="02050604050505020204" pitchFamily="18" charset="0"/>
              </a:rPr>
              <a:t>2</a:t>
            </a:r>
            <a:r>
              <a:rPr lang="en-US" sz="1600" b="1" u="sng" dirty="0">
                <a:solidFill>
                  <a:srgbClr val="FF0000"/>
                </a:solidFill>
                <a:latin typeface="Bookman Old Style" panose="02050604050505020204" pitchFamily="18" charset="0"/>
              </a:rPr>
              <a:t>3</a:t>
            </a:r>
            <a:endParaRPr lang="en-US" sz="1600" b="1" u="sng" dirty="0" smtClean="0">
              <a:solidFill>
                <a:srgbClr val="FF0000"/>
              </a:solidFill>
              <a:latin typeface="Bookman Old Style" panose="02050604050505020204" pitchFamily="18" charset="0"/>
            </a:endParaRPr>
          </a:p>
          <a:p>
            <a:pPr algn="just">
              <a:lnSpc>
                <a:spcPct val="200000"/>
              </a:lnSpc>
              <a:buFont typeface="Wingdings" pitchFamily="2" charset="2"/>
              <a:buChar char="q"/>
            </a:pPr>
            <a:r>
              <a:rPr lang="en-US" sz="1600" b="1" i="1" dirty="0" err="1" smtClean="0">
                <a:latin typeface="Bookman Old Style" panose="02050604050505020204" pitchFamily="18" charset="0"/>
              </a:rPr>
              <a:t>Confirmarea</a:t>
            </a:r>
            <a:r>
              <a:rPr lang="en-US" sz="1600" b="1" i="1" dirty="0" smtClean="0">
                <a:latin typeface="Bookman Old Style" panose="02050604050505020204" pitchFamily="18" charset="0"/>
              </a:rPr>
              <a:t> </a:t>
            </a:r>
            <a:r>
              <a:rPr lang="en-US" sz="1600" b="1" i="1" dirty="0" err="1" smtClean="0">
                <a:latin typeface="Bookman Old Style" panose="02050604050505020204" pitchFamily="18" charset="0"/>
              </a:rPr>
              <a:t>ocup</a:t>
            </a:r>
            <a:r>
              <a:rPr lang="ro-RO" sz="1600" b="1" i="1" dirty="0" smtClean="0">
                <a:latin typeface="Bookman Old Style" panose="02050604050505020204" pitchFamily="18" charset="0"/>
              </a:rPr>
              <a:t>ării locului</a:t>
            </a:r>
            <a:r>
              <a:rPr lang="en-US" sz="1600" b="1" i="1" dirty="0" smtClean="0">
                <a:latin typeface="Bookman Old Style" panose="02050604050505020204" pitchFamily="18" charset="0"/>
              </a:rPr>
              <a:t>: </a:t>
            </a:r>
            <a:r>
              <a:rPr lang="ro-RO" sz="1600" b="1" u="sng" dirty="0" smtClean="0">
                <a:solidFill>
                  <a:srgbClr val="FF0000"/>
                </a:solidFill>
                <a:latin typeface="Bookman Old Style" panose="02050604050505020204" pitchFamily="18" charset="0"/>
              </a:rPr>
              <a:t>2</a:t>
            </a:r>
            <a:r>
              <a:rPr lang="en-US" sz="1600" b="1" u="sng" dirty="0" smtClean="0">
                <a:solidFill>
                  <a:srgbClr val="FF0000"/>
                </a:solidFill>
                <a:latin typeface="Bookman Old Style" panose="02050604050505020204" pitchFamily="18" charset="0"/>
              </a:rPr>
              <a:t>0</a:t>
            </a:r>
            <a:r>
              <a:rPr lang="ro-RO" sz="1600" b="1" u="sng" dirty="0" smtClean="0">
                <a:solidFill>
                  <a:srgbClr val="FF0000"/>
                </a:solidFill>
                <a:latin typeface="Bookman Old Style" panose="02050604050505020204" pitchFamily="18" charset="0"/>
              </a:rPr>
              <a:t> – </a:t>
            </a:r>
            <a:r>
              <a:rPr lang="en-US" sz="1600" b="1" u="sng" dirty="0" smtClean="0">
                <a:solidFill>
                  <a:srgbClr val="FF0000"/>
                </a:solidFill>
                <a:latin typeface="Bookman Old Style" panose="02050604050505020204" pitchFamily="18" charset="0"/>
              </a:rPr>
              <a:t>22</a:t>
            </a:r>
            <a:r>
              <a:rPr lang="ro-RO" sz="1600" b="1" u="sng" dirty="0" smtClean="0">
                <a:solidFill>
                  <a:srgbClr val="FF0000"/>
                </a:solidFill>
                <a:latin typeface="Bookman Old Style" panose="02050604050505020204" pitchFamily="18" charset="0"/>
              </a:rPr>
              <a:t> septembrie 202</a:t>
            </a:r>
            <a:r>
              <a:rPr lang="en-US" sz="1600" b="1" u="sng" dirty="0">
                <a:solidFill>
                  <a:srgbClr val="FF0000"/>
                </a:solidFill>
                <a:latin typeface="Bookman Old Style" panose="02050604050505020204" pitchFamily="18" charset="0"/>
              </a:rPr>
              <a:t>3</a:t>
            </a:r>
            <a:endParaRPr lang="ro-RO" sz="1600" b="1" u="sng" dirty="0" smtClean="0">
              <a:solidFill>
                <a:srgbClr val="FF0000"/>
              </a:solidFill>
              <a:latin typeface="Bookman Old Style" panose="02050604050505020204" pitchFamily="18" charset="0"/>
            </a:endParaRPr>
          </a:p>
        </p:txBody>
      </p:sp>
      <p:sp>
        <p:nvSpPr>
          <p:cNvPr id="8" name="Rectangle 7"/>
          <p:cNvSpPr/>
          <p:nvPr/>
        </p:nvSpPr>
        <p:spPr>
          <a:xfrm>
            <a:off x="4139952" y="6313008"/>
            <a:ext cx="4536504" cy="523220"/>
          </a:xfrm>
          <a:prstGeom prst="rect">
            <a:avLst/>
          </a:prstGeom>
        </p:spPr>
        <p:txBody>
          <a:bodyPr wrap="square">
            <a:spAutoFit/>
          </a:bodyPr>
          <a:lstStyle/>
          <a:p>
            <a:r>
              <a:rPr lang="ro-RO" sz="1400" b="1" i="1" dirty="0" smtClean="0">
                <a:latin typeface="Bookman Old Style" pitchFamily="18" charset="0"/>
              </a:rPr>
              <a:t>Director Şcoala </a:t>
            </a:r>
            <a:r>
              <a:rPr lang="en-US" sz="1400" b="1" i="1" dirty="0" smtClean="0">
                <a:latin typeface="Bookman Old Style" pitchFamily="18" charset="0"/>
              </a:rPr>
              <a:t> Do</a:t>
            </a:r>
            <a:r>
              <a:rPr lang="ro-RO" sz="1400" b="1" i="1" dirty="0" smtClean="0">
                <a:latin typeface="Bookman Old Style" pitchFamily="18" charset="0"/>
              </a:rPr>
              <a:t>ctorală,</a:t>
            </a:r>
          </a:p>
          <a:p>
            <a:r>
              <a:rPr lang="ro-RO" sz="1400" b="1" i="1" dirty="0" smtClean="0">
                <a:latin typeface="Bookman Old Style" pitchFamily="18" charset="0"/>
              </a:rPr>
              <a:t>Prof. univ. dr. habil.</a:t>
            </a:r>
            <a:r>
              <a:rPr lang="en-US" sz="1400" b="1" i="1" dirty="0" smtClean="0">
                <a:latin typeface="Bookman Old Style" pitchFamily="18" charset="0"/>
              </a:rPr>
              <a:t> </a:t>
            </a:r>
            <a:r>
              <a:rPr lang="ro-RO" sz="1400" b="1" i="1" dirty="0" smtClean="0">
                <a:latin typeface="Bookman Old Style" pitchFamily="18" charset="0"/>
              </a:rPr>
              <a:t>Mircea Nicușor NICOARĂ</a:t>
            </a:r>
            <a:endParaRPr lang="en-US" sz="1400" b="1" i="1" dirty="0">
              <a:latin typeface="Bookman Old Style" pitchFamily="18" charset="0"/>
            </a:endParaRPr>
          </a:p>
        </p:txBody>
      </p:sp>
    </p:spTree>
    <p:extLst>
      <p:ext uri="{BB962C8B-B14F-4D97-AF65-F5344CB8AC3E}">
        <p14:creationId xmlns:p14="http://schemas.microsoft.com/office/powerpoint/2010/main" val="1355618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2"/>
          <p:cNvSpPr txBox="1">
            <a:spLocks/>
          </p:cNvSpPr>
          <p:nvPr/>
        </p:nvSpPr>
        <p:spPr>
          <a:xfrm>
            <a:off x="107504" y="114300"/>
            <a:ext cx="4267200" cy="6858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ro-RO" sz="1100" b="1" smtClean="0">
                <a:solidFill>
                  <a:schemeClr val="tx1"/>
                </a:solidFill>
                <a:latin typeface="Bookman Old Style" pitchFamily="18" charset="0"/>
              </a:rPr>
              <a:t>UNIVERSITATEA “ALEXANDRU IOAN CUZA” din IAŞI</a:t>
            </a:r>
          </a:p>
          <a:p>
            <a:pPr algn="l"/>
            <a:r>
              <a:rPr lang="ro-RO" sz="1100" b="1" smtClean="0">
                <a:solidFill>
                  <a:schemeClr val="tx1"/>
                </a:solidFill>
                <a:latin typeface="Bookman Old Style" pitchFamily="18" charset="0"/>
              </a:rPr>
              <a:t>FACULTATEA DE GEOGRAFIE ŞI GEOLOGIE</a:t>
            </a:r>
          </a:p>
          <a:p>
            <a:pPr algn="l"/>
            <a:r>
              <a:rPr lang="ro-RO" sz="1100" b="1" smtClean="0">
                <a:solidFill>
                  <a:schemeClr val="tx1"/>
                </a:solidFill>
                <a:latin typeface="Bookman Old Style" pitchFamily="18" charset="0"/>
              </a:rPr>
              <a:t>Şcoala Doctorală de GEOȘTIINȚE</a:t>
            </a:r>
            <a:endParaRPr lang="en-US" sz="1100" b="1" dirty="0">
              <a:solidFill>
                <a:schemeClr val="tx1"/>
              </a:solidFill>
              <a:latin typeface="Bookman Old Style" pitchFamily="18" charset="0"/>
            </a:endParaRPr>
          </a:p>
        </p:txBody>
      </p:sp>
      <p:sp>
        <p:nvSpPr>
          <p:cNvPr id="2" name="Title 1"/>
          <p:cNvSpPr>
            <a:spLocks noGrp="1"/>
          </p:cNvSpPr>
          <p:nvPr>
            <p:ph type="ctrTitle"/>
          </p:nvPr>
        </p:nvSpPr>
        <p:spPr>
          <a:xfrm>
            <a:off x="107504" y="462416"/>
            <a:ext cx="9036496" cy="1156018"/>
          </a:xfrm>
        </p:spPr>
        <p:txBody>
          <a:bodyPr>
            <a:normAutofit/>
          </a:bodyPr>
          <a:lstStyle/>
          <a:p>
            <a:pPr algn="l"/>
            <a:r>
              <a:rPr lang="en-US" sz="3600" b="1" u="sng" dirty="0" smtClean="0">
                <a:latin typeface="Bookman Old Style" pitchFamily="18" charset="0"/>
              </a:rPr>
              <a:t>Co</a:t>
            </a:r>
            <a:r>
              <a:rPr lang="ro-RO" sz="3600" b="1" u="sng" dirty="0" smtClean="0">
                <a:latin typeface="Bookman Old Style" pitchFamily="18" charset="0"/>
              </a:rPr>
              <a:t>nţinutul dosarului de înscriere</a:t>
            </a:r>
            <a:endParaRPr lang="en-US" sz="3600" b="1" u="sng" dirty="0">
              <a:latin typeface="Bookman Old Style" pitchFamily="18" charset="0"/>
            </a:endParaRPr>
          </a:p>
        </p:txBody>
      </p:sp>
      <p:sp>
        <p:nvSpPr>
          <p:cNvPr id="3" name="Subtitle 2"/>
          <p:cNvSpPr>
            <a:spLocks noGrp="1"/>
          </p:cNvSpPr>
          <p:nvPr>
            <p:ph type="subTitle" idx="1"/>
          </p:nvPr>
        </p:nvSpPr>
        <p:spPr>
          <a:xfrm>
            <a:off x="142461" y="1268760"/>
            <a:ext cx="8884096" cy="4608512"/>
          </a:xfrm>
        </p:spPr>
        <p:txBody>
          <a:bodyPr>
            <a:noAutofit/>
          </a:bodyPr>
          <a:lstStyle/>
          <a:p>
            <a:pPr algn="just">
              <a:buFont typeface="Wingdings" pitchFamily="2" charset="2"/>
              <a:buChar char="q"/>
            </a:pPr>
            <a:r>
              <a:rPr lang="ro-RO" sz="1400" dirty="0" smtClean="0">
                <a:solidFill>
                  <a:schemeClr val="tx1"/>
                </a:solidFill>
                <a:latin typeface="Bookman Old Style" pitchFamily="18" charset="0"/>
              </a:rPr>
              <a:t>  </a:t>
            </a:r>
            <a:r>
              <a:rPr lang="ro-RO" sz="1400" b="1" dirty="0" smtClean="0">
                <a:solidFill>
                  <a:schemeClr val="tx1"/>
                </a:solidFill>
                <a:latin typeface="Bookman Old Style" pitchFamily="18" charset="0"/>
              </a:rPr>
              <a:t>Fişa de </a:t>
            </a:r>
            <a:r>
              <a:rPr lang="ro-RO" sz="1400" b="1" dirty="0">
                <a:solidFill>
                  <a:schemeClr val="tx1"/>
                </a:solidFill>
                <a:latin typeface="Bookman Old Style" pitchFamily="18" charset="0"/>
              </a:rPr>
              <a:t>înscriere</a:t>
            </a:r>
            <a:r>
              <a:rPr lang="ro-RO" sz="1400" dirty="0">
                <a:solidFill>
                  <a:schemeClr val="tx1"/>
                </a:solidFill>
                <a:latin typeface="Bookman Old Style" pitchFamily="18" charset="0"/>
              </a:rPr>
              <a:t> </a:t>
            </a:r>
            <a:r>
              <a:rPr lang="ro-RO" sz="1400" b="1" dirty="0">
                <a:solidFill>
                  <a:schemeClr val="tx1"/>
                </a:solidFill>
                <a:latin typeface="Bookman Old Style" pitchFamily="18" charset="0"/>
              </a:rPr>
              <a:t>tip</a:t>
            </a:r>
            <a:r>
              <a:rPr lang="ro-RO" sz="1400" dirty="0">
                <a:solidFill>
                  <a:schemeClr val="tx1"/>
                </a:solidFill>
                <a:latin typeface="Bookman Old Style" pitchFamily="18" charset="0"/>
              </a:rPr>
              <a:t> în care se </a:t>
            </a:r>
            <a:r>
              <a:rPr lang="ro-RO" sz="1400" dirty="0" smtClean="0">
                <a:solidFill>
                  <a:schemeClr val="tx1"/>
                </a:solidFill>
                <a:latin typeface="Bookman Old Style" pitchFamily="18" charset="0"/>
              </a:rPr>
              <a:t>v</a:t>
            </a:r>
            <a:r>
              <a:rPr lang="en-US" sz="1400" dirty="0" smtClean="0">
                <a:solidFill>
                  <a:schemeClr val="tx1"/>
                </a:solidFill>
                <a:latin typeface="Bookman Old Style" pitchFamily="18" charset="0"/>
              </a:rPr>
              <a:t>a</a:t>
            </a:r>
            <a:r>
              <a:rPr lang="ro-RO" sz="1400" dirty="0" smtClean="0">
                <a:solidFill>
                  <a:schemeClr val="tx1"/>
                </a:solidFill>
                <a:latin typeface="Bookman Old Style" pitchFamily="18" charset="0"/>
              </a:rPr>
              <a:t> </a:t>
            </a:r>
            <a:r>
              <a:rPr lang="ro-RO" sz="1400" dirty="0">
                <a:solidFill>
                  <a:schemeClr val="tx1"/>
                </a:solidFill>
                <a:latin typeface="Bookman Old Style" pitchFamily="18" charset="0"/>
              </a:rPr>
              <a:t>menţiona </a:t>
            </a:r>
            <a:r>
              <a:rPr lang="ro-RO" sz="1400" dirty="0" smtClean="0">
                <a:solidFill>
                  <a:schemeClr val="tx1"/>
                </a:solidFill>
                <a:latin typeface="Bookman Old Style" pitchFamily="18" charset="0"/>
              </a:rPr>
              <a:t>opţiun</a:t>
            </a:r>
            <a:r>
              <a:rPr lang="en-US" sz="1400" dirty="0" err="1" smtClean="0">
                <a:solidFill>
                  <a:schemeClr val="tx1"/>
                </a:solidFill>
                <a:latin typeface="Bookman Old Style" pitchFamily="18" charset="0"/>
              </a:rPr>
              <a:t>ea</a:t>
            </a:r>
            <a:r>
              <a:rPr lang="ro-RO" sz="1400" dirty="0" smtClean="0">
                <a:solidFill>
                  <a:schemeClr val="tx1"/>
                </a:solidFill>
                <a:latin typeface="Bookman Old Style" pitchFamily="18" charset="0"/>
              </a:rPr>
              <a:t> </a:t>
            </a:r>
            <a:r>
              <a:rPr lang="ro-RO" sz="1400" dirty="0">
                <a:solidFill>
                  <a:schemeClr val="tx1"/>
                </a:solidFill>
                <a:latin typeface="Bookman Old Style" pitchFamily="18" charset="0"/>
              </a:rPr>
              <a:t>pentru conducătorul de </a:t>
            </a:r>
            <a:r>
              <a:rPr lang="ro-RO" sz="1400" dirty="0" smtClean="0">
                <a:solidFill>
                  <a:schemeClr val="tx1"/>
                </a:solidFill>
                <a:latin typeface="Bookman Old Style" pitchFamily="18" charset="0"/>
              </a:rPr>
              <a:t>doctorat</a:t>
            </a:r>
            <a:endParaRPr lang="en-US" sz="1400" dirty="0" smtClean="0">
              <a:solidFill>
                <a:schemeClr val="tx1"/>
              </a:solidFill>
              <a:latin typeface="Bookman Old Style" pitchFamily="18" charset="0"/>
            </a:endParaRPr>
          </a:p>
          <a:p>
            <a:pPr algn="just">
              <a:buFont typeface="Wingdings" pitchFamily="2" charset="2"/>
              <a:buChar char="q"/>
            </a:pPr>
            <a:r>
              <a:rPr lang="ro-RO" sz="1400" dirty="0" smtClean="0">
                <a:solidFill>
                  <a:schemeClr val="tx1"/>
                </a:solidFill>
                <a:latin typeface="Bookman Old Style" pitchFamily="18" charset="0"/>
              </a:rPr>
              <a:t>  </a:t>
            </a:r>
            <a:r>
              <a:rPr lang="ro-RO" sz="1400" b="1" dirty="0" smtClean="0">
                <a:solidFill>
                  <a:schemeClr val="tx1"/>
                </a:solidFill>
                <a:latin typeface="Bookman Old Style" pitchFamily="18" charset="0"/>
              </a:rPr>
              <a:t>Curriculum vitae</a:t>
            </a:r>
            <a:r>
              <a:rPr lang="ro-RO" sz="1400" dirty="0" smtClean="0">
                <a:solidFill>
                  <a:schemeClr val="tx1"/>
                </a:solidFill>
                <a:latin typeface="Bookman Old Style" pitchFamily="18" charset="0"/>
              </a:rPr>
              <a:t>;</a:t>
            </a:r>
          </a:p>
          <a:p>
            <a:pPr algn="just">
              <a:buFont typeface="Wingdings" pitchFamily="2" charset="2"/>
              <a:buChar char="q"/>
            </a:pPr>
            <a:r>
              <a:rPr lang="ro-RO" sz="1400" dirty="0">
                <a:solidFill>
                  <a:schemeClr val="tx1"/>
                </a:solidFill>
                <a:latin typeface="Bookman Old Style" pitchFamily="18" charset="0"/>
              </a:rPr>
              <a:t> </a:t>
            </a:r>
            <a:r>
              <a:rPr lang="ro-RO" sz="1400" dirty="0" smtClean="0">
                <a:solidFill>
                  <a:schemeClr val="tx1"/>
                </a:solidFill>
                <a:latin typeface="Bookman Old Style" pitchFamily="18" charset="0"/>
              </a:rPr>
              <a:t> </a:t>
            </a:r>
            <a:r>
              <a:rPr lang="ro-RO" sz="1400" b="1" dirty="0" smtClean="0">
                <a:solidFill>
                  <a:schemeClr val="tx1"/>
                </a:solidFill>
                <a:latin typeface="Bookman Old Style" pitchFamily="18" charset="0"/>
              </a:rPr>
              <a:t>Lista</a:t>
            </a:r>
            <a:r>
              <a:rPr lang="ro-RO" sz="1400" dirty="0" smtClean="0">
                <a:solidFill>
                  <a:schemeClr val="tx1"/>
                </a:solidFill>
                <a:latin typeface="Bookman Old Style" pitchFamily="18" charset="0"/>
              </a:rPr>
              <a:t> </a:t>
            </a:r>
            <a:r>
              <a:rPr lang="ro-RO" sz="1400" b="1" dirty="0">
                <a:solidFill>
                  <a:schemeClr val="tx1"/>
                </a:solidFill>
                <a:latin typeface="Bookman Old Style" pitchFamily="18" charset="0"/>
              </a:rPr>
              <a:t>lucrărilor ştiinţifice</a:t>
            </a:r>
            <a:r>
              <a:rPr lang="ro-RO" sz="1400" dirty="0">
                <a:solidFill>
                  <a:schemeClr val="tx1"/>
                </a:solidFill>
                <a:latin typeface="Bookman Old Style" pitchFamily="18" charset="0"/>
              </a:rPr>
              <a:t> ale candidatului (dacă este cazul</a:t>
            </a:r>
            <a:r>
              <a:rPr lang="ro-RO" sz="1400" dirty="0" smtClean="0">
                <a:solidFill>
                  <a:schemeClr val="tx1"/>
                </a:solidFill>
                <a:latin typeface="Bookman Old Style" pitchFamily="18" charset="0"/>
              </a:rPr>
              <a:t>);</a:t>
            </a:r>
          </a:p>
          <a:p>
            <a:pPr algn="just">
              <a:buFont typeface="Wingdings" pitchFamily="2" charset="2"/>
              <a:buChar char="q"/>
            </a:pPr>
            <a:r>
              <a:rPr lang="ro-RO" sz="1400" dirty="0" smtClean="0">
                <a:solidFill>
                  <a:schemeClr val="tx1"/>
                </a:solidFill>
                <a:latin typeface="Bookman Old Style" pitchFamily="18" charset="0"/>
              </a:rPr>
              <a:t>  </a:t>
            </a:r>
            <a:r>
              <a:rPr lang="en-US" sz="1400" b="1" dirty="0" smtClean="0">
                <a:solidFill>
                  <a:schemeClr val="tx1"/>
                </a:solidFill>
                <a:latin typeface="Bookman Old Style" pitchFamily="18" charset="0"/>
              </a:rPr>
              <a:t>A</a:t>
            </a:r>
            <a:r>
              <a:rPr lang="ro-RO" sz="1400" b="1" dirty="0" smtClean="0">
                <a:solidFill>
                  <a:schemeClr val="tx1"/>
                </a:solidFill>
                <a:latin typeface="Bookman Old Style" pitchFamily="18" charset="0"/>
              </a:rPr>
              <a:t>testat de cunoştere </a:t>
            </a:r>
            <a:r>
              <a:rPr lang="ro-RO" sz="1400" b="1" dirty="0">
                <a:solidFill>
                  <a:schemeClr val="tx1"/>
                </a:solidFill>
                <a:latin typeface="Bookman Old Style" pitchFamily="18" charset="0"/>
              </a:rPr>
              <a:t>a unei limbi străine</a:t>
            </a:r>
            <a:r>
              <a:rPr lang="ro-RO" sz="1400" dirty="0">
                <a:solidFill>
                  <a:schemeClr val="tx1"/>
                </a:solidFill>
                <a:latin typeface="Bookman Old Style" pitchFamily="18" charset="0"/>
              </a:rPr>
              <a:t>, eliberat de către Facultatea de Litere a </a:t>
            </a:r>
            <a:r>
              <a:rPr lang="ro-RO" sz="1400" dirty="0" smtClean="0">
                <a:solidFill>
                  <a:schemeClr val="tx1"/>
                </a:solidFill>
                <a:latin typeface="Bookman Old Style" pitchFamily="18" charset="0"/>
              </a:rPr>
              <a:t>Universităţii </a:t>
            </a:r>
            <a:r>
              <a:rPr lang="ro-RO" sz="1400" dirty="0">
                <a:solidFill>
                  <a:schemeClr val="tx1"/>
                </a:solidFill>
                <a:latin typeface="Bookman Old Style" pitchFamily="18" charset="0"/>
              </a:rPr>
              <a:t>„</a:t>
            </a:r>
            <a:r>
              <a:rPr lang="ro-RO" sz="1400" dirty="0" smtClean="0">
                <a:solidFill>
                  <a:schemeClr val="tx1"/>
                </a:solidFill>
                <a:latin typeface="Bookman Old Style" pitchFamily="18" charset="0"/>
              </a:rPr>
              <a:t>Al</a:t>
            </a:r>
            <a:r>
              <a:rPr lang="en-US" sz="1400" dirty="0" err="1" smtClean="0">
                <a:solidFill>
                  <a:schemeClr val="tx1"/>
                </a:solidFill>
                <a:latin typeface="Bookman Old Style" pitchFamily="18" charset="0"/>
              </a:rPr>
              <a:t>exandru</a:t>
            </a:r>
            <a:r>
              <a:rPr lang="ro-RO" sz="1400" dirty="0" smtClean="0">
                <a:solidFill>
                  <a:schemeClr val="tx1"/>
                </a:solidFill>
                <a:latin typeface="Bookman Old Style" pitchFamily="18" charset="0"/>
              </a:rPr>
              <a:t> I</a:t>
            </a:r>
            <a:r>
              <a:rPr lang="en-US" sz="1400" dirty="0" err="1" smtClean="0">
                <a:solidFill>
                  <a:schemeClr val="tx1"/>
                </a:solidFill>
                <a:latin typeface="Bookman Old Style" pitchFamily="18" charset="0"/>
              </a:rPr>
              <a:t>oan</a:t>
            </a:r>
            <a:r>
              <a:rPr lang="ro-RO" sz="1400" dirty="0" smtClean="0">
                <a:solidFill>
                  <a:schemeClr val="tx1"/>
                </a:solidFill>
                <a:latin typeface="Bookman Old Style" pitchFamily="18" charset="0"/>
              </a:rPr>
              <a:t> Cuza</a:t>
            </a:r>
            <a:r>
              <a:rPr lang="ro-RO" sz="1400" dirty="0">
                <a:solidFill>
                  <a:schemeClr val="tx1"/>
                </a:solidFill>
                <a:latin typeface="Bookman Old Style" pitchFamily="18" charset="0"/>
              </a:rPr>
              <a:t>”</a:t>
            </a:r>
            <a:r>
              <a:rPr lang="ro-RO" sz="1400" dirty="0" smtClean="0">
                <a:solidFill>
                  <a:schemeClr val="tx1"/>
                </a:solidFill>
                <a:latin typeface="Bookman Old Style" pitchFamily="18" charset="0"/>
              </a:rPr>
              <a:t> din Iaşi, înainte </a:t>
            </a:r>
            <a:r>
              <a:rPr lang="ro-RO" sz="1400" dirty="0">
                <a:solidFill>
                  <a:schemeClr val="tx1"/>
                </a:solidFill>
                <a:latin typeface="Bookman Old Style" pitchFamily="18" charset="0"/>
              </a:rPr>
              <a:t>de susţinerea examenului de admitere, cu </a:t>
            </a:r>
            <a:r>
              <a:rPr lang="ro-RO" sz="1400" dirty="0" smtClean="0">
                <a:solidFill>
                  <a:schemeClr val="tx1"/>
                </a:solidFill>
                <a:latin typeface="Bookman Old Style" pitchFamily="18" charset="0"/>
              </a:rPr>
              <a:t>cel mult doi ani; excepţie </a:t>
            </a:r>
            <a:r>
              <a:rPr lang="ro-RO" sz="1400" dirty="0">
                <a:solidFill>
                  <a:schemeClr val="tx1"/>
                </a:solidFill>
                <a:latin typeface="Bookman Old Style" pitchFamily="18" charset="0"/>
              </a:rPr>
              <a:t>fac cei care au absolvit o </a:t>
            </a:r>
            <a:r>
              <a:rPr lang="ro-RO" sz="1400" dirty="0" smtClean="0">
                <a:solidFill>
                  <a:schemeClr val="tx1"/>
                </a:solidFill>
                <a:latin typeface="Bookman Old Style" pitchFamily="18" charset="0"/>
              </a:rPr>
              <a:t>specializare </a:t>
            </a:r>
            <a:r>
              <a:rPr lang="ro-RO" sz="1400" dirty="0">
                <a:solidFill>
                  <a:schemeClr val="tx1"/>
                </a:solidFill>
                <a:latin typeface="Bookman Old Style" pitchFamily="18" charset="0"/>
              </a:rPr>
              <a:t>simplă sau dublă, în </a:t>
            </a:r>
            <a:r>
              <a:rPr lang="ro-RO" sz="1400" dirty="0" smtClean="0">
                <a:solidFill>
                  <a:schemeClr val="tx1"/>
                </a:solidFill>
                <a:latin typeface="Bookman Old Style" pitchFamily="18" charset="0"/>
              </a:rPr>
              <a:t>titulatura </a:t>
            </a:r>
            <a:r>
              <a:rPr lang="ro-RO" sz="1400" dirty="0">
                <a:solidFill>
                  <a:schemeClr val="tx1"/>
                </a:solidFill>
                <a:latin typeface="Bookman Old Style" pitchFamily="18" charset="0"/>
              </a:rPr>
              <a:t>căreia apare o limbă străină, a unei facultăţi acreditate, au </a:t>
            </a:r>
            <a:r>
              <a:rPr lang="ro-RO" sz="1400" dirty="0" smtClean="0">
                <a:solidFill>
                  <a:schemeClr val="tx1"/>
                </a:solidFill>
                <a:latin typeface="Bookman Old Style" pitchFamily="18" charset="0"/>
              </a:rPr>
              <a:t>testul </a:t>
            </a:r>
            <a:r>
              <a:rPr lang="ro-RO" sz="1400" dirty="0">
                <a:solidFill>
                  <a:schemeClr val="tx1"/>
                </a:solidFill>
                <a:latin typeface="Bookman Old Style" pitchFamily="18" charset="0"/>
              </a:rPr>
              <a:t>DALF, TOEFEL sau alte certificate internaţionale </a:t>
            </a:r>
            <a:r>
              <a:rPr lang="ro-RO" sz="1400" dirty="0" smtClean="0">
                <a:solidFill>
                  <a:schemeClr val="tx1"/>
                </a:solidFill>
                <a:latin typeface="Bookman Old Style" pitchFamily="18" charset="0"/>
              </a:rPr>
              <a:t>recunoscute; Nivelul de cunoaştere a limbii străine să nu fie mai mic de nivelul B1;</a:t>
            </a:r>
          </a:p>
          <a:p>
            <a:pPr algn="just">
              <a:buFont typeface="Wingdings" pitchFamily="2" charset="2"/>
              <a:buChar char="q"/>
            </a:pPr>
            <a:r>
              <a:rPr lang="ro-RO" sz="1400" dirty="0" smtClean="0">
                <a:solidFill>
                  <a:schemeClr val="tx1"/>
                </a:solidFill>
                <a:latin typeface="Bookman Old Style" pitchFamily="18" charset="0"/>
              </a:rPr>
              <a:t> Original* și copie  a </a:t>
            </a:r>
            <a:r>
              <a:rPr lang="ro-RO" sz="1400" b="1" dirty="0">
                <a:solidFill>
                  <a:schemeClr val="tx1"/>
                </a:solidFill>
                <a:latin typeface="Bookman Old Style" pitchFamily="18" charset="0"/>
              </a:rPr>
              <a:t>certificatului de naştere</a:t>
            </a:r>
            <a:r>
              <a:rPr lang="ro-RO" sz="1400" dirty="0">
                <a:solidFill>
                  <a:schemeClr val="tx1"/>
                </a:solidFill>
                <a:latin typeface="Bookman Old Style" pitchFamily="18" charset="0"/>
              </a:rPr>
              <a:t>;</a:t>
            </a:r>
            <a:endParaRPr lang="en-US" sz="1400" dirty="0">
              <a:solidFill>
                <a:schemeClr val="tx1"/>
              </a:solidFill>
              <a:latin typeface="Bookman Old Style" pitchFamily="18" charset="0"/>
            </a:endParaRPr>
          </a:p>
          <a:p>
            <a:pPr algn="just">
              <a:buFont typeface="Wingdings" pitchFamily="2" charset="2"/>
              <a:buChar char="q"/>
            </a:pPr>
            <a:r>
              <a:rPr lang="ro-RO" sz="1400" dirty="0" smtClean="0">
                <a:solidFill>
                  <a:schemeClr val="tx1"/>
                </a:solidFill>
                <a:latin typeface="Bookman Old Style" pitchFamily="18" charset="0"/>
              </a:rPr>
              <a:t> </a:t>
            </a:r>
            <a:r>
              <a:rPr lang="ro-RO" sz="1400" dirty="0">
                <a:solidFill>
                  <a:schemeClr val="tx1"/>
                </a:solidFill>
                <a:latin typeface="Bookman Old Style" pitchFamily="18" charset="0"/>
              </a:rPr>
              <a:t>Original* și </a:t>
            </a:r>
            <a:r>
              <a:rPr lang="ro-RO" sz="1400" dirty="0" smtClean="0">
                <a:solidFill>
                  <a:schemeClr val="tx1"/>
                </a:solidFill>
                <a:latin typeface="Bookman Old Style" pitchFamily="18" charset="0"/>
              </a:rPr>
              <a:t>copie  a </a:t>
            </a:r>
            <a:r>
              <a:rPr lang="ro-RO" sz="1400" b="1" dirty="0">
                <a:solidFill>
                  <a:schemeClr val="tx1"/>
                </a:solidFill>
                <a:latin typeface="Bookman Old Style" pitchFamily="18" charset="0"/>
              </a:rPr>
              <a:t>actului de identitate</a:t>
            </a:r>
            <a:r>
              <a:rPr lang="ro-RO" sz="1400" dirty="0">
                <a:solidFill>
                  <a:schemeClr val="tx1"/>
                </a:solidFill>
                <a:latin typeface="Bookman Old Style" pitchFamily="18" charset="0"/>
              </a:rPr>
              <a:t>; </a:t>
            </a:r>
            <a:endParaRPr lang="en-US" sz="1400" dirty="0">
              <a:solidFill>
                <a:schemeClr val="tx1"/>
              </a:solidFill>
              <a:latin typeface="Bookman Old Style" pitchFamily="18" charset="0"/>
            </a:endParaRPr>
          </a:p>
          <a:p>
            <a:pPr algn="just">
              <a:buFont typeface="Wingdings" pitchFamily="2" charset="2"/>
              <a:buChar char="q"/>
            </a:pPr>
            <a:r>
              <a:rPr lang="ro-RO" sz="1400" dirty="0" smtClean="0">
                <a:solidFill>
                  <a:schemeClr val="tx1"/>
                </a:solidFill>
                <a:latin typeface="Bookman Old Style" pitchFamily="18" charset="0"/>
              </a:rPr>
              <a:t> </a:t>
            </a:r>
            <a:r>
              <a:rPr lang="ro-RO" sz="1400" dirty="0">
                <a:solidFill>
                  <a:schemeClr val="tx1"/>
                </a:solidFill>
                <a:latin typeface="Bookman Old Style" pitchFamily="18" charset="0"/>
              </a:rPr>
              <a:t>Original* și copie </a:t>
            </a:r>
            <a:r>
              <a:rPr lang="ro-RO" sz="1400" dirty="0" smtClean="0">
                <a:solidFill>
                  <a:schemeClr val="tx1"/>
                </a:solidFill>
                <a:latin typeface="Bookman Old Style" pitchFamily="18" charset="0"/>
              </a:rPr>
              <a:t>a </a:t>
            </a:r>
            <a:r>
              <a:rPr lang="ro-RO" sz="1400" b="1" dirty="0">
                <a:solidFill>
                  <a:schemeClr val="tx1"/>
                </a:solidFill>
                <a:latin typeface="Bookman Old Style" pitchFamily="18" charset="0"/>
              </a:rPr>
              <a:t>certificatului de </a:t>
            </a:r>
            <a:r>
              <a:rPr lang="ro-RO" sz="1400" b="1" dirty="0" smtClean="0">
                <a:solidFill>
                  <a:schemeClr val="tx1"/>
                </a:solidFill>
                <a:latin typeface="Bookman Old Style" pitchFamily="18" charset="0"/>
              </a:rPr>
              <a:t>căsătorie/de </a:t>
            </a:r>
            <a:r>
              <a:rPr lang="ro-RO" sz="1400" b="1" dirty="0">
                <a:solidFill>
                  <a:schemeClr val="tx1"/>
                </a:solidFill>
                <a:latin typeface="Bookman Old Style" pitchFamily="18" charset="0"/>
              </a:rPr>
              <a:t>schimbare a numelui</a:t>
            </a:r>
            <a:r>
              <a:rPr lang="ro-RO" sz="1400" dirty="0">
                <a:solidFill>
                  <a:schemeClr val="tx1"/>
                </a:solidFill>
                <a:latin typeface="Bookman Old Style" pitchFamily="18" charset="0"/>
              </a:rPr>
              <a:t>, dacă este cazul</a:t>
            </a:r>
            <a:r>
              <a:rPr lang="ro-RO" sz="1400" dirty="0" smtClean="0">
                <a:solidFill>
                  <a:schemeClr val="tx1"/>
                </a:solidFill>
                <a:latin typeface="Bookman Old Style" pitchFamily="18" charset="0"/>
              </a:rPr>
              <a:t>;</a:t>
            </a:r>
          </a:p>
          <a:p>
            <a:pPr algn="just">
              <a:buFont typeface="Wingdings" pitchFamily="2" charset="2"/>
              <a:buChar char="q"/>
            </a:pPr>
            <a:r>
              <a:rPr lang="ro-RO" sz="1400" dirty="0">
                <a:solidFill>
                  <a:schemeClr val="tx1"/>
                </a:solidFill>
                <a:latin typeface="Bookman Old Style" pitchFamily="18" charset="0"/>
              </a:rPr>
              <a:t> Original* și copie a </a:t>
            </a:r>
            <a:r>
              <a:rPr lang="ro-RO" sz="1400" b="1" dirty="0">
                <a:solidFill>
                  <a:schemeClr val="tx1"/>
                </a:solidFill>
                <a:latin typeface="Bookman Old Style" pitchFamily="18" charset="0"/>
              </a:rPr>
              <a:t>diplomei de bacalaureat </a:t>
            </a:r>
            <a:r>
              <a:rPr lang="ro-RO" sz="1400" dirty="0">
                <a:solidFill>
                  <a:schemeClr val="tx1"/>
                </a:solidFill>
                <a:latin typeface="Bookman Old Style" pitchFamily="18" charset="0"/>
              </a:rPr>
              <a:t>sau un act echivalent;</a:t>
            </a:r>
            <a:endParaRPr lang="en-US" sz="1400" dirty="0">
              <a:solidFill>
                <a:schemeClr val="tx1"/>
              </a:solidFill>
              <a:latin typeface="Bookman Old Style" pitchFamily="18" charset="0"/>
            </a:endParaRPr>
          </a:p>
          <a:p>
            <a:pPr algn="just">
              <a:buFont typeface="Wingdings" pitchFamily="2" charset="2"/>
              <a:buChar char="q"/>
            </a:pPr>
            <a:r>
              <a:rPr lang="ro-RO" sz="1400" dirty="0" smtClean="0">
                <a:solidFill>
                  <a:schemeClr val="tx1"/>
                </a:solidFill>
                <a:latin typeface="Bookman Old Style" pitchFamily="18" charset="0"/>
              </a:rPr>
              <a:t> </a:t>
            </a:r>
            <a:r>
              <a:rPr lang="ro-RO" sz="1400" dirty="0">
                <a:solidFill>
                  <a:schemeClr val="tx1"/>
                </a:solidFill>
                <a:latin typeface="Bookman Old Style" pitchFamily="18" charset="0"/>
              </a:rPr>
              <a:t>Original* și copie </a:t>
            </a:r>
            <a:r>
              <a:rPr lang="ro-RO" sz="1400" dirty="0" smtClean="0">
                <a:solidFill>
                  <a:schemeClr val="tx1"/>
                </a:solidFill>
                <a:latin typeface="Bookman Old Style" pitchFamily="18" charset="0"/>
              </a:rPr>
              <a:t>a </a:t>
            </a:r>
            <a:r>
              <a:rPr lang="ro-RO" sz="1400" b="1" dirty="0">
                <a:solidFill>
                  <a:schemeClr val="tx1"/>
                </a:solidFill>
                <a:latin typeface="Bookman Old Style" pitchFamily="18" charset="0"/>
              </a:rPr>
              <a:t>diplomei de licenţă şi foaia </a:t>
            </a:r>
            <a:r>
              <a:rPr lang="ro-RO" sz="1400" b="1" dirty="0" smtClean="0">
                <a:solidFill>
                  <a:schemeClr val="tx1"/>
                </a:solidFill>
                <a:latin typeface="Bookman Old Style" pitchFamily="18" charset="0"/>
              </a:rPr>
              <a:t>matricolă</a:t>
            </a:r>
            <a:r>
              <a:rPr lang="en-US" sz="1400" b="1" dirty="0" smtClean="0">
                <a:solidFill>
                  <a:schemeClr val="tx1"/>
                </a:solidFill>
                <a:latin typeface="Bookman Old Style" pitchFamily="18" charset="0"/>
              </a:rPr>
              <a:t> </a:t>
            </a:r>
            <a:r>
              <a:rPr lang="en-US" sz="1400" b="1" dirty="0" err="1" smtClean="0">
                <a:solidFill>
                  <a:schemeClr val="tx1"/>
                </a:solidFill>
                <a:latin typeface="Bookman Old Style" pitchFamily="18" charset="0"/>
              </a:rPr>
              <a:t>sau</a:t>
            </a:r>
            <a:r>
              <a:rPr lang="en-US" sz="1400" b="1" dirty="0" smtClean="0">
                <a:solidFill>
                  <a:schemeClr val="tx1"/>
                </a:solidFill>
                <a:latin typeface="Bookman Old Style" pitchFamily="18" charset="0"/>
              </a:rPr>
              <a:t> </a:t>
            </a:r>
            <a:r>
              <a:rPr lang="en-US" sz="1400" b="1" dirty="0" err="1" smtClean="0">
                <a:solidFill>
                  <a:schemeClr val="tx1"/>
                </a:solidFill>
                <a:latin typeface="Bookman Old Style" pitchFamily="18" charset="0"/>
              </a:rPr>
              <a:t>suplimentul</a:t>
            </a:r>
            <a:r>
              <a:rPr lang="en-US" sz="1400" b="1" dirty="0" smtClean="0">
                <a:solidFill>
                  <a:schemeClr val="tx1"/>
                </a:solidFill>
                <a:latin typeface="Bookman Old Style" pitchFamily="18" charset="0"/>
              </a:rPr>
              <a:t> la </a:t>
            </a:r>
            <a:r>
              <a:rPr lang="en-US" sz="1400" b="1" dirty="0" err="1" smtClean="0">
                <a:solidFill>
                  <a:schemeClr val="tx1"/>
                </a:solidFill>
                <a:latin typeface="Bookman Old Style" pitchFamily="18" charset="0"/>
              </a:rPr>
              <a:t>diplom</a:t>
            </a:r>
            <a:r>
              <a:rPr lang="ro-RO" sz="1400" b="1" dirty="0">
                <a:solidFill>
                  <a:schemeClr val="tx1"/>
                </a:solidFill>
                <a:latin typeface="Bookman Old Style" pitchFamily="18" charset="0"/>
              </a:rPr>
              <a:t>ă</a:t>
            </a:r>
            <a:r>
              <a:rPr lang="ro-RO" sz="1400" dirty="0" smtClean="0">
                <a:solidFill>
                  <a:schemeClr val="tx1"/>
                </a:solidFill>
                <a:latin typeface="Bookman Old Style" pitchFamily="18" charset="0"/>
              </a:rPr>
              <a:t>;</a:t>
            </a:r>
          </a:p>
          <a:p>
            <a:pPr algn="just">
              <a:buFont typeface="Wingdings" pitchFamily="2" charset="2"/>
              <a:buChar char="q"/>
            </a:pPr>
            <a:r>
              <a:rPr lang="ro-RO" sz="1400" dirty="0">
                <a:solidFill>
                  <a:schemeClr val="tx1"/>
                </a:solidFill>
                <a:latin typeface="Bookman Old Style" pitchFamily="18" charset="0"/>
              </a:rPr>
              <a:t> Original* și copie </a:t>
            </a:r>
            <a:r>
              <a:rPr lang="ro-RO" sz="1400" dirty="0" smtClean="0">
                <a:solidFill>
                  <a:schemeClr val="tx1"/>
                </a:solidFill>
                <a:latin typeface="Bookman Old Style" pitchFamily="18" charset="0"/>
              </a:rPr>
              <a:t>a</a:t>
            </a:r>
            <a:r>
              <a:rPr lang="en-US" sz="1400" dirty="0" smtClean="0">
                <a:solidFill>
                  <a:schemeClr val="tx1"/>
                </a:solidFill>
                <a:latin typeface="Bookman Old Style" pitchFamily="18" charset="0"/>
              </a:rPr>
              <a:t> </a:t>
            </a:r>
            <a:r>
              <a:rPr lang="en-US" sz="1400" b="1" dirty="0" smtClean="0">
                <a:solidFill>
                  <a:schemeClr val="tx1"/>
                </a:solidFill>
                <a:latin typeface="Bookman Old Style" pitchFamily="18" charset="0"/>
              </a:rPr>
              <a:t>d</a:t>
            </a:r>
            <a:r>
              <a:rPr lang="ro-RO" sz="1400" b="1" dirty="0" smtClean="0">
                <a:solidFill>
                  <a:schemeClr val="tx1"/>
                </a:solidFill>
                <a:latin typeface="Bookman Old Style" pitchFamily="18" charset="0"/>
              </a:rPr>
              <a:t>iplom</a:t>
            </a:r>
            <a:r>
              <a:rPr lang="en-US" sz="1400" b="1" dirty="0" err="1" smtClean="0">
                <a:solidFill>
                  <a:schemeClr val="tx1"/>
                </a:solidFill>
                <a:latin typeface="Bookman Old Style" pitchFamily="18" charset="0"/>
              </a:rPr>
              <a:t>ei</a:t>
            </a:r>
            <a:r>
              <a:rPr lang="ro-RO" sz="1400" b="1" dirty="0" smtClean="0">
                <a:solidFill>
                  <a:schemeClr val="tx1"/>
                </a:solidFill>
                <a:latin typeface="Bookman Old Style" pitchFamily="18" charset="0"/>
              </a:rPr>
              <a:t> </a:t>
            </a:r>
            <a:r>
              <a:rPr lang="ro-RO" sz="1400" b="1" dirty="0">
                <a:solidFill>
                  <a:schemeClr val="tx1"/>
                </a:solidFill>
                <a:latin typeface="Bookman Old Style" pitchFamily="18" charset="0"/>
              </a:rPr>
              <a:t>de masterat </a:t>
            </a:r>
            <a:r>
              <a:rPr lang="ro-RO" sz="1400" dirty="0" smtClean="0">
                <a:solidFill>
                  <a:schemeClr val="tx1"/>
                </a:solidFill>
                <a:latin typeface="Bookman Old Style" pitchFamily="18" charset="0"/>
              </a:rPr>
              <a:t>şi </a:t>
            </a:r>
            <a:r>
              <a:rPr lang="ro-RO" sz="1400" b="1" dirty="0">
                <a:solidFill>
                  <a:schemeClr val="tx1"/>
                </a:solidFill>
                <a:latin typeface="Bookman Old Style" pitchFamily="18" charset="0"/>
              </a:rPr>
              <a:t>foaia </a:t>
            </a:r>
            <a:r>
              <a:rPr lang="ro-RO" sz="1400" b="1" dirty="0" smtClean="0">
                <a:solidFill>
                  <a:schemeClr val="tx1"/>
                </a:solidFill>
                <a:latin typeface="Bookman Old Style" pitchFamily="18" charset="0"/>
              </a:rPr>
              <a:t>matricolă sau suplimentul la diplomă</a:t>
            </a:r>
            <a:r>
              <a:rPr lang="en-US" sz="1400" b="1" dirty="0" smtClean="0">
                <a:solidFill>
                  <a:schemeClr val="tx1"/>
                </a:solidFill>
                <a:latin typeface="Bookman Old Style" pitchFamily="18" charset="0"/>
              </a:rPr>
              <a:t> </a:t>
            </a:r>
            <a:r>
              <a:rPr lang="ro-RO" sz="1400" dirty="0" smtClean="0">
                <a:solidFill>
                  <a:schemeClr val="tx1"/>
                </a:solidFill>
                <a:latin typeface="Bookman Old Style" pitchFamily="18" charset="0"/>
              </a:rPr>
              <a:t>(</a:t>
            </a:r>
            <a:r>
              <a:rPr lang="ro-RO" sz="1400" dirty="0">
                <a:solidFill>
                  <a:schemeClr val="tx1"/>
                </a:solidFill>
                <a:latin typeface="Bookman Old Style" pitchFamily="18" charset="0"/>
              </a:rPr>
              <a:t>pentru absolvenţii de masterat din anul universitar curent, adeverinţa de absolvire şi situaţia şcolară, eliberată de secretariatele facultăţilor);</a:t>
            </a:r>
            <a:endParaRPr lang="en-US" sz="1400" dirty="0">
              <a:solidFill>
                <a:schemeClr val="tx1"/>
              </a:solidFill>
              <a:latin typeface="Bookman Old Style" pitchFamily="18" charset="0"/>
            </a:endParaRPr>
          </a:p>
          <a:p>
            <a:pPr algn="just">
              <a:buFont typeface="Wingdings" pitchFamily="2" charset="2"/>
              <a:buChar char="q"/>
            </a:pPr>
            <a:r>
              <a:rPr lang="ro-RO" sz="1400" b="1" dirty="0" smtClean="0">
                <a:solidFill>
                  <a:schemeClr val="tx1"/>
                </a:solidFill>
                <a:latin typeface="Bookman Old Style" pitchFamily="18" charset="0"/>
              </a:rPr>
              <a:t> Chitanţa</a:t>
            </a:r>
            <a:r>
              <a:rPr lang="ro-RO" sz="1400" dirty="0" smtClean="0">
                <a:solidFill>
                  <a:schemeClr val="tx1"/>
                </a:solidFill>
                <a:latin typeface="Bookman Old Style" pitchFamily="18" charset="0"/>
              </a:rPr>
              <a:t> </a:t>
            </a:r>
            <a:r>
              <a:rPr lang="ro-RO" sz="1400" dirty="0">
                <a:solidFill>
                  <a:schemeClr val="tx1"/>
                </a:solidFill>
                <a:latin typeface="Bookman Old Style" pitchFamily="18" charset="0"/>
              </a:rPr>
              <a:t>de achitare a taxei de </a:t>
            </a:r>
            <a:r>
              <a:rPr lang="ro-RO" sz="1400" dirty="0" smtClean="0">
                <a:solidFill>
                  <a:schemeClr val="tx1"/>
                </a:solidFill>
                <a:latin typeface="Bookman Old Style" pitchFamily="18" charset="0"/>
              </a:rPr>
              <a:t>înscriere**</a:t>
            </a:r>
            <a:endParaRPr lang="en-US" sz="1400" dirty="0" smtClean="0">
              <a:solidFill>
                <a:schemeClr val="tx1"/>
              </a:solidFill>
              <a:latin typeface="Bookman Old Style" pitchFamily="18" charset="0"/>
            </a:endParaRPr>
          </a:p>
          <a:p>
            <a:pPr algn="just">
              <a:buFont typeface="Wingdings" pitchFamily="2" charset="2"/>
              <a:buChar char="q"/>
            </a:pPr>
            <a:r>
              <a:rPr lang="ro-RO" sz="1400" dirty="0" smtClean="0">
                <a:solidFill>
                  <a:schemeClr val="tx1"/>
                </a:solidFill>
                <a:latin typeface="Bookman Old Style" pitchFamily="18" charset="0"/>
              </a:rPr>
              <a:t> </a:t>
            </a:r>
            <a:r>
              <a:rPr lang="en-US" sz="1400" b="1" dirty="0" err="1" smtClean="0">
                <a:solidFill>
                  <a:schemeClr val="tx1"/>
                </a:solidFill>
                <a:latin typeface="Bookman Old Style" pitchFamily="18" charset="0"/>
              </a:rPr>
              <a:t>Acor</a:t>
            </a:r>
            <a:r>
              <a:rPr lang="ro-RO" sz="1400" b="1" dirty="0" smtClean="0">
                <a:solidFill>
                  <a:schemeClr val="tx1"/>
                </a:solidFill>
                <a:latin typeface="Bookman Old Style" pitchFamily="18" charset="0"/>
              </a:rPr>
              <a:t>d</a:t>
            </a:r>
            <a:r>
              <a:rPr lang="en-US" sz="1400" b="1" dirty="0" err="1" smtClean="0">
                <a:solidFill>
                  <a:schemeClr val="tx1"/>
                </a:solidFill>
                <a:latin typeface="Bookman Old Style" pitchFamily="18" charset="0"/>
              </a:rPr>
              <a:t>ul</a:t>
            </a:r>
            <a:r>
              <a:rPr lang="en-US" sz="1400" b="1" dirty="0" smtClean="0">
                <a:solidFill>
                  <a:schemeClr val="tx1"/>
                </a:solidFill>
                <a:latin typeface="Bookman Old Style" pitchFamily="18" charset="0"/>
              </a:rPr>
              <a:t> de </a:t>
            </a:r>
            <a:r>
              <a:rPr lang="en-US" sz="1400" b="1" dirty="0" err="1" smtClean="0">
                <a:solidFill>
                  <a:schemeClr val="tx1"/>
                </a:solidFill>
                <a:latin typeface="Bookman Old Style" pitchFamily="18" charset="0"/>
              </a:rPr>
              <a:t>confiden</a:t>
            </a:r>
            <a:r>
              <a:rPr lang="ro-RO" sz="1400" b="1" dirty="0" smtClean="0">
                <a:solidFill>
                  <a:schemeClr val="tx1"/>
                </a:solidFill>
                <a:latin typeface="Bookman Old Style" pitchFamily="18" charset="0"/>
              </a:rPr>
              <a:t>ț</a:t>
            </a:r>
            <a:r>
              <a:rPr lang="en-US" sz="1400" b="1" dirty="0" err="1" smtClean="0">
                <a:solidFill>
                  <a:schemeClr val="tx1"/>
                </a:solidFill>
                <a:latin typeface="Bookman Old Style" pitchFamily="18" charset="0"/>
              </a:rPr>
              <a:t>ialitate</a:t>
            </a:r>
            <a:r>
              <a:rPr lang="en-US" sz="1400" b="1" dirty="0" smtClean="0">
                <a:solidFill>
                  <a:schemeClr val="tx1"/>
                </a:solidFill>
                <a:latin typeface="Bookman Old Style" pitchFamily="18" charset="0"/>
              </a:rPr>
              <a:t> </a:t>
            </a:r>
            <a:endParaRPr lang="ro-RO" sz="1400" b="1" dirty="0" smtClean="0">
              <a:solidFill>
                <a:schemeClr val="tx1"/>
              </a:solidFill>
              <a:latin typeface="Bookman Old Style" pitchFamily="18" charset="0"/>
            </a:endParaRPr>
          </a:p>
          <a:p>
            <a:pPr algn="just">
              <a:buFont typeface="Wingdings" pitchFamily="2" charset="2"/>
              <a:buChar char="q"/>
            </a:pPr>
            <a:r>
              <a:rPr lang="ro-RO" sz="1400" b="1" dirty="0" smtClean="0">
                <a:solidFill>
                  <a:schemeClr val="tx1"/>
                </a:solidFill>
                <a:latin typeface="Bookman Old Style" pitchFamily="18" charset="0"/>
              </a:rPr>
              <a:t> Extras </a:t>
            </a:r>
            <a:r>
              <a:rPr lang="ro-RO" sz="1400" b="1" dirty="0">
                <a:solidFill>
                  <a:schemeClr val="tx1"/>
                </a:solidFill>
                <a:latin typeface="Bookman Old Style" pitchFamily="18" charset="0"/>
              </a:rPr>
              <a:t>de cont </a:t>
            </a:r>
          </a:p>
          <a:p>
            <a:pPr algn="just">
              <a:buFont typeface="Wingdings" pitchFamily="2" charset="2"/>
              <a:buChar char="q"/>
            </a:pPr>
            <a:r>
              <a:rPr lang="ro-RO" sz="1400" b="1" dirty="0" smtClean="0">
                <a:solidFill>
                  <a:schemeClr val="tx1"/>
                </a:solidFill>
                <a:latin typeface="Bookman Old Style" pitchFamily="18" charset="0"/>
              </a:rPr>
              <a:t> 2 </a:t>
            </a:r>
            <a:r>
              <a:rPr lang="ro-RO" sz="1400" b="1" dirty="0">
                <a:solidFill>
                  <a:schemeClr val="tx1"/>
                </a:solidFill>
                <a:latin typeface="Bookman Old Style" pitchFamily="18" charset="0"/>
              </a:rPr>
              <a:t>fotografii </a:t>
            </a:r>
            <a:endParaRPr lang="en-US" sz="1400" b="1" dirty="0" smtClean="0">
              <a:solidFill>
                <a:schemeClr val="tx1"/>
              </a:solidFill>
              <a:latin typeface="Bookman Old Style" pitchFamily="18" charset="0"/>
            </a:endParaRPr>
          </a:p>
          <a:p>
            <a:pPr algn="just"/>
            <a:r>
              <a:rPr lang="en-US" sz="1200" dirty="0" err="1" smtClean="0">
                <a:solidFill>
                  <a:srgbClr val="FF0000"/>
                </a:solidFill>
                <a:latin typeface="Bookman Old Style" pitchFamily="18" charset="0"/>
              </a:rPr>
              <a:t>Dosarele</a:t>
            </a:r>
            <a:r>
              <a:rPr lang="en-US" sz="1200" dirty="0" smtClean="0">
                <a:solidFill>
                  <a:srgbClr val="FF0000"/>
                </a:solidFill>
                <a:latin typeface="Bookman Old Style" pitchFamily="18" charset="0"/>
              </a:rPr>
              <a:t> de </a:t>
            </a:r>
            <a:r>
              <a:rPr lang="ro-RO" sz="1200" dirty="0" smtClean="0">
                <a:solidFill>
                  <a:srgbClr val="FF0000"/>
                </a:solidFill>
                <a:latin typeface="Bookman Old Style" pitchFamily="18" charset="0"/>
              </a:rPr>
              <a:t>înscriere se </a:t>
            </a:r>
            <a:r>
              <a:rPr lang="en-US" sz="1200" dirty="0" err="1" smtClean="0">
                <a:solidFill>
                  <a:srgbClr val="FF0000"/>
                </a:solidFill>
                <a:latin typeface="Bookman Old Style" pitchFamily="18" charset="0"/>
              </a:rPr>
              <a:t>depun</a:t>
            </a:r>
            <a:r>
              <a:rPr lang="en-US" sz="1200" dirty="0" smtClean="0">
                <a:solidFill>
                  <a:srgbClr val="FF0000"/>
                </a:solidFill>
                <a:latin typeface="Bookman Old Style" pitchFamily="18" charset="0"/>
              </a:rPr>
              <a:t> </a:t>
            </a:r>
            <a:r>
              <a:rPr lang="ro-RO" sz="1200" dirty="0" smtClean="0">
                <a:solidFill>
                  <a:srgbClr val="FF0000"/>
                </a:solidFill>
                <a:latin typeface="Bookman Old Style" pitchFamily="18" charset="0"/>
              </a:rPr>
              <a:t>personal, </a:t>
            </a:r>
            <a:r>
              <a:rPr lang="en-US" sz="1200" dirty="0" smtClean="0">
                <a:solidFill>
                  <a:srgbClr val="FF0000"/>
                </a:solidFill>
                <a:latin typeface="Bookman Old Style" pitchFamily="18" charset="0"/>
              </a:rPr>
              <a:t>la </a:t>
            </a:r>
            <a:r>
              <a:rPr lang="en-US" sz="1200" dirty="0" err="1" smtClean="0">
                <a:solidFill>
                  <a:srgbClr val="FF0000"/>
                </a:solidFill>
                <a:latin typeface="Bookman Old Style" pitchFamily="18" charset="0"/>
              </a:rPr>
              <a:t>secretariatul</a:t>
            </a:r>
            <a:r>
              <a:rPr lang="en-US" sz="1200" dirty="0" smtClean="0">
                <a:solidFill>
                  <a:srgbClr val="FF0000"/>
                </a:solidFill>
                <a:latin typeface="Bookman Old Style" pitchFamily="18" charset="0"/>
              </a:rPr>
              <a:t> </a:t>
            </a:r>
            <a:r>
              <a:rPr lang="en-US" sz="1200" dirty="0" err="1" smtClean="0">
                <a:solidFill>
                  <a:srgbClr val="FF0000"/>
                </a:solidFill>
                <a:latin typeface="Bookman Old Style" pitchFamily="18" charset="0"/>
              </a:rPr>
              <a:t>facult</a:t>
            </a:r>
            <a:r>
              <a:rPr lang="ro-RO" sz="1200" dirty="0" smtClean="0">
                <a:solidFill>
                  <a:srgbClr val="FF0000"/>
                </a:solidFill>
                <a:latin typeface="Bookman Old Style" pitchFamily="18" charset="0"/>
              </a:rPr>
              <a:t>ății sau prin e-mail la adresa : rebegea</a:t>
            </a:r>
            <a:r>
              <a:rPr lang="en-US" sz="1200" dirty="0" smtClean="0">
                <a:solidFill>
                  <a:srgbClr val="FF0000"/>
                </a:solidFill>
                <a:latin typeface="Bookman Old Style" pitchFamily="18" charset="0"/>
              </a:rPr>
              <a:t>@uaic.ro</a:t>
            </a:r>
            <a:endParaRPr lang="en-US" sz="1400" dirty="0">
              <a:solidFill>
                <a:srgbClr val="FF0000"/>
              </a:solidFill>
              <a:latin typeface="Bookman Old Style" pitchFamily="18" charset="0"/>
            </a:endParaRPr>
          </a:p>
        </p:txBody>
      </p:sp>
      <p:sp>
        <p:nvSpPr>
          <p:cNvPr id="7" name="Rectangle 6"/>
          <p:cNvSpPr/>
          <p:nvPr/>
        </p:nvSpPr>
        <p:spPr>
          <a:xfrm>
            <a:off x="7380312" y="5661248"/>
            <a:ext cx="1635384" cy="338554"/>
          </a:xfrm>
          <a:prstGeom prst="rect">
            <a:avLst/>
          </a:prstGeom>
        </p:spPr>
        <p:txBody>
          <a:bodyPr wrap="square">
            <a:spAutoFit/>
          </a:bodyPr>
          <a:lstStyle/>
          <a:p>
            <a:r>
              <a:rPr lang="ro-RO" sz="1600" b="1" i="1" dirty="0" smtClean="0">
                <a:solidFill>
                  <a:schemeClr val="tx1"/>
                </a:solidFill>
                <a:latin typeface="Bookman Old Style" pitchFamily="18" charset="0"/>
              </a:rPr>
              <a:t>Secretariat</a:t>
            </a:r>
            <a:r>
              <a:rPr lang="en-US" sz="1600" b="1" i="1" dirty="0" err="1" smtClean="0">
                <a:solidFill>
                  <a:schemeClr val="tx1"/>
                </a:solidFill>
                <a:latin typeface="Bookman Old Style" pitchFamily="18" charset="0"/>
              </a:rPr>
              <a:t>ul</a:t>
            </a:r>
            <a:endParaRPr lang="en-US" sz="1600" b="1" i="1" dirty="0">
              <a:latin typeface="Bookman Old Style" pitchFamily="18" charset="0"/>
            </a:endParaRPr>
          </a:p>
        </p:txBody>
      </p:sp>
      <p:sp>
        <p:nvSpPr>
          <p:cNvPr id="4" name="Footer Placeholder 3"/>
          <p:cNvSpPr>
            <a:spLocks noGrp="1"/>
          </p:cNvSpPr>
          <p:nvPr>
            <p:ph type="ftr" sz="quarter" idx="11"/>
          </p:nvPr>
        </p:nvSpPr>
        <p:spPr>
          <a:xfrm>
            <a:off x="107504" y="6347778"/>
            <a:ext cx="9036496" cy="437134"/>
          </a:xfrm>
        </p:spPr>
        <p:txBody>
          <a:bodyPr/>
          <a:lstStyle/>
          <a:p>
            <a:pPr algn="l"/>
            <a:r>
              <a:rPr lang="vi-VN" sz="1050" dirty="0" smtClean="0">
                <a:solidFill>
                  <a:schemeClr val="tx1"/>
                </a:solidFill>
                <a:latin typeface="Bookman Old Style" pitchFamily="18" charset="0"/>
              </a:rPr>
              <a:t>*</a:t>
            </a:r>
            <a:r>
              <a:rPr lang="vi-VN" sz="1050" dirty="0">
                <a:solidFill>
                  <a:schemeClr val="tx1"/>
                </a:solidFill>
                <a:latin typeface="Bookman Old Style" pitchFamily="18" charset="0"/>
              </a:rPr>
              <a:t>Documentele originale se restituie candidatului după certificarea conformității cu originalul a copiilor </a:t>
            </a:r>
            <a:r>
              <a:rPr lang="vi-VN" sz="1050" dirty="0" smtClean="0">
                <a:solidFill>
                  <a:schemeClr val="tx1"/>
                </a:solidFill>
                <a:latin typeface="Bookman Old Style" pitchFamily="18" charset="0"/>
              </a:rPr>
              <a:t>documentelor</a:t>
            </a:r>
            <a:endParaRPr lang="ro-RO" sz="1050" dirty="0" smtClean="0">
              <a:solidFill>
                <a:schemeClr val="tx1"/>
              </a:solidFill>
              <a:latin typeface="Bookman Old Style" pitchFamily="18" charset="0"/>
            </a:endParaRPr>
          </a:p>
          <a:p>
            <a:pPr algn="l"/>
            <a:r>
              <a:rPr lang="ro-RO" sz="1050" dirty="0" smtClean="0">
                <a:solidFill>
                  <a:schemeClr val="tx1"/>
                </a:solidFill>
                <a:latin typeface="Bookman Old Style" pitchFamily="18" charset="0"/>
              </a:rPr>
              <a:t>**Sunt scutiți de plata taxei de înscriere, candidații (în vârstă de până la 25 de ani și aflați în întreținerea părinților) care sunt copii ai personalului didactic (de predare și auxiliar) în activitate, pensionat sau decedat. </a:t>
            </a:r>
            <a:endParaRPr lang="en-US" sz="1050" dirty="0" smtClean="0">
              <a:solidFill>
                <a:schemeClr val="tx1"/>
              </a:solidFill>
              <a:latin typeface="Bookman Old Style" pitchFamily="18" charset="0"/>
            </a:endParaRPr>
          </a:p>
        </p:txBody>
      </p:sp>
    </p:spTree>
    <p:extLst>
      <p:ext uri="{BB962C8B-B14F-4D97-AF65-F5344CB8AC3E}">
        <p14:creationId xmlns:p14="http://schemas.microsoft.com/office/powerpoint/2010/main" val="9069932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2"/>
          <p:cNvSpPr txBox="1">
            <a:spLocks/>
          </p:cNvSpPr>
          <p:nvPr/>
        </p:nvSpPr>
        <p:spPr>
          <a:xfrm>
            <a:off x="107504" y="114300"/>
            <a:ext cx="4267200" cy="6858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ro-RO" sz="1100" b="1" smtClean="0">
                <a:solidFill>
                  <a:schemeClr val="tx1"/>
                </a:solidFill>
                <a:latin typeface="Bookman Old Style" pitchFamily="18" charset="0"/>
              </a:rPr>
              <a:t>UNIVERSITATEA “ALEXANDRU IOAN CUZA” din IAŞI</a:t>
            </a:r>
          </a:p>
          <a:p>
            <a:pPr algn="l"/>
            <a:r>
              <a:rPr lang="ro-RO" sz="1100" b="1" smtClean="0">
                <a:solidFill>
                  <a:schemeClr val="tx1"/>
                </a:solidFill>
                <a:latin typeface="Bookman Old Style" pitchFamily="18" charset="0"/>
              </a:rPr>
              <a:t>FACULTATEA DE GEOGRAFIE ŞI GEOLOGIE</a:t>
            </a:r>
          </a:p>
          <a:p>
            <a:pPr algn="l"/>
            <a:r>
              <a:rPr lang="ro-RO" sz="1100" b="1" smtClean="0">
                <a:solidFill>
                  <a:schemeClr val="tx1"/>
                </a:solidFill>
                <a:latin typeface="Bookman Old Style" pitchFamily="18" charset="0"/>
              </a:rPr>
              <a:t>Şcoala Doctorală de GEOȘTIINȚE</a:t>
            </a:r>
            <a:endParaRPr lang="en-US" sz="1100" b="1" dirty="0">
              <a:solidFill>
                <a:schemeClr val="tx1"/>
              </a:solidFill>
              <a:latin typeface="Bookman Old Style" pitchFamily="18" charset="0"/>
            </a:endParaRPr>
          </a:p>
        </p:txBody>
      </p:sp>
      <p:sp>
        <p:nvSpPr>
          <p:cNvPr id="2" name="Title 1"/>
          <p:cNvSpPr>
            <a:spLocks noGrp="1"/>
          </p:cNvSpPr>
          <p:nvPr>
            <p:ph type="ctrTitle"/>
          </p:nvPr>
        </p:nvSpPr>
        <p:spPr>
          <a:xfrm>
            <a:off x="0" y="908720"/>
            <a:ext cx="9003713" cy="911491"/>
          </a:xfrm>
        </p:spPr>
        <p:txBody>
          <a:bodyPr>
            <a:noAutofit/>
          </a:bodyPr>
          <a:lstStyle/>
          <a:p>
            <a:pPr lvl="0" algn="r"/>
            <a:r>
              <a:rPr lang="ro-RO" sz="2400" b="1" u="sng" dirty="0" smtClean="0">
                <a:latin typeface="Bookman Old Style" pitchFamily="18" charset="0"/>
              </a:rPr>
              <a:t>Admiterea </a:t>
            </a:r>
            <a:r>
              <a:rPr lang="ro-RO" sz="2400" b="1" u="sng" dirty="0">
                <a:latin typeface="Bookman Old Style" pitchFamily="18" charset="0"/>
              </a:rPr>
              <a:t>la studiile universitare de </a:t>
            </a:r>
            <a:r>
              <a:rPr lang="ro-RO" sz="2400" b="1" u="sng" dirty="0" smtClean="0">
                <a:latin typeface="Bookman Old Style" pitchFamily="18" charset="0"/>
              </a:rPr>
              <a:t>DOCTORAT</a:t>
            </a:r>
            <a:r>
              <a:rPr lang="ro-RO" sz="2400" dirty="0" smtClean="0">
                <a:latin typeface="Bookman Old Style" pitchFamily="18" charset="0"/>
              </a:rPr>
              <a:t/>
            </a:r>
            <a:br>
              <a:rPr lang="ro-RO" sz="2400" dirty="0" smtClean="0">
                <a:latin typeface="Bookman Old Style" pitchFamily="18" charset="0"/>
              </a:rPr>
            </a:br>
            <a:r>
              <a:rPr lang="en-US" sz="2400" dirty="0" smtClean="0">
                <a:latin typeface="Bookman Old Style" pitchFamily="18" charset="0"/>
              </a:rPr>
              <a:t>(</a:t>
            </a:r>
            <a:r>
              <a:rPr lang="en-US" sz="2400" b="1" dirty="0" err="1" smtClean="0">
                <a:latin typeface="Bookman Old Style" pitchFamily="18" charset="0"/>
              </a:rPr>
              <a:t>Domeniile</a:t>
            </a:r>
            <a:r>
              <a:rPr lang="en-US" sz="2400" b="1" dirty="0" smtClean="0">
                <a:latin typeface="Bookman Old Style" pitchFamily="18" charset="0"/>
              </a:rPr>
              <a:t> </a:t>
            </a:r>
            <a:r>
              <a:rPr lang="en-US" sz="2400" b="1" dirty="0" err="1" smtClean="0">
                <a:latin typeface="Bookman Old Style" pitchFamily="18" charset="0"/>
              </a:rPr>
              <a:t>Geografie</a:t>
            </a:r>
            <a:r>
              <a:rPr lang="en-US" sz="2400" b="1" dirty="0" smtClean="0">
                <a:latin typeface="Bookman Old Style" pitchFamily="18" charset="0"/>
              </a:rPr>
              <a:t>, </a:t>
            </a:r>
            <a:r>
              <a:rPr lang="en-US" sz="2400" b="1" dirty="0" err="1" smtClean="0">
                <a:latin typeface="Bookman Old Style" pitchFamily="18" charset="0"/>
              </a:rPr>
              <a:t>Geologie</a:t>
            </a:r>
            <a:r>
              <a:rPr lang="en-US" sz="2400" b="1" dirty="0" smtClean="0">
                <a:latin typeface="Bookman Old Style" pitchFamily="18" charset="0"/>
              </a:rPr>
              <a:t> </a:t>
            </a:r>
            <a:r>
              <a:rPr lang="ro-RO" sz="2400" b="1" dirty="0" smtClean="0">
                <a:latin typeface="Bookman Old Style" pitchFamily="18" charset="0"/>
              </a:rPr>
              <a:t>şi Ştiinţa Mediului</a:t>
            </a:r>
            <a:r>
              <a:rPr lang="en-US" sz="2400" dirty="0" smtClean="0">
                <a:latin typeface="Bookman Old Style" pitchFamily="18" charset="0"/>
              </a:rPr>
              <a:t>)</a:t>
            </a:r>
            <a:endParaRPr lang="en-US" sz="2400" dirty="0">
              <a:latin typeface="Bookman Old Style" pitchFamily="18" charset="0"/>
            </a:endParaRPr>
          </a:p>
        </p:txBody>
      </p:sp>
      <p:sp>
        <p:nvSpPr>
          <p:cNvPr id="3" name="Subtitle 2"/>
          <p:cNvSpPr>
            <a:spLocks noGrp="1"/>
          </p:cNvSpPr>
          <p:nvPr>
            <p:ph type="subTitle" idx="1"/>
          </p:nvPr>
        </p:nvSpPr>
        <p:spPr>
          <a:xfrm>
            <a:off x="326436" y="1872170"/>
            <a:ext cx="8680186" cy="4752528"/>
          </a:xfrm>
        </p:spPr>
        <p:txBody>
          <a:bodyPr anchor="ctr">
            <a:normAutofit/>
          </a:bodyPr>
          <a:lstStyle/>
          <a:p>
            <a:pPr algn="just">
              <a:buFont typeface="Wingdings" pitchFamily="2" charset="2"/>
              <a:buChar char="q"/>
            </a:pPr>
            <a:r>
              <a:rPr lang="ro-RO" sz="1500" dirty="0" smtClean="0">
                <a:solidFill>
                  <a:schemeClr val="tx1"/>
                </a:solidFill>
                <a:latin typeface="Bookman Old Style" pitchFamily="18" charset="0"/>
              </a:rPr>
              <a:t>Concursul </a:t>
            </a:r>
            <a:r>
              <a:rPr lang="ro-RO" sz="1500" dirty="0">
                <a:solidFill>
                  <a:schemeClr val="tx1"/>
                </a:solidFill>
                <a:latin typeface="Bookman Old Style" pitchFamily="18" charset="0"/>
              </a:rPr>
              <a:t>de admitere constă în susţinerea unei </a:t>
            </a:r>
            <a:r>
              <a:rPr lang="ro-RO" sz="1500" b="1" dirty="0">
                <a:solidFill>
                  <a:schemeClr val="tx1"/>
                </a:solidFill>
                <a:latin typeface="Bookman Old Style" pitchFamily="18" charset="0"/>
              </a:rPr>
              <a:t>probe </a:t>
            </a:r>
            <a:r>
              <a:rPr lang="ro-RO" sz="1500" b="1" dirty="0" smtClean="0">
                <a:solidFill>
                  <a:schemeClr val="tx1"/>
                </a:solidFill>
                <a:latin typeface="Bookman Old Style" pitchFamily="18" charset="0"/>
              </a:rPr>
              <a:t>orale - prezentarea proiectului de cercetare. </a:t>
            </a:r>
            <a:endParaRPr lang="ro-RO" sz="1500" b="1" dirty="0">
              <a:solidFill>
                <a:schemeClr val="tx1"/>
              </a:solidFill>
              <a:latin typeface="Bookman Old Style" pitchFamily="18" charset="0"/>
            </a:endParaRPr>
          </a:p>
          <a:p>
            <a:pPr algn="just">
              <a:buFont typeface="Wingdings" pitchFamily="2" charset="2"/>
              <a:buChar char="q"/>
            </a:pPr>
            <a:r>
              <a:rPr lang="ro-RO" sz="1500" dirty="0">
                <a:solidFill>
                  <a:schemeClr val="tx1"/>
                </a:solidFill>
                <a:latin typeface="Bookman Old Style" pitchFamily="18" charset="0"/>
              </a:rPr>
              <a:t>Timpul </a:t>
            </a:r>
            <a:r>
              <a:rPr lang="en-US" sz="1500" dirty="0">
                <a:solidFill>
                  <a:schemeClr val="tx1"/>
                </a:solidFill>
                <a:latin typeface="Bookman Old Style" pitchFamily="18" charset="0"/>
              </a:rPr>
              <a:t>a</a:t>
            </a:r>
            <a:r>
              <a:rPr lang="ro-RO" sz="1500" dirty="0">
                <a:solidFill>
                  <a:schemeClr val="tx1"/>
                </a:solidFill>
                <a:latin typeface="Bookman Old Style" pitchFamily="18" charset="0"/>
              </a:rPr>
              <a:t>locat </a:t>
            </a:r>
            <a:r>
              <a:rPr lang="ro-RO" sz="1500" dirty="0" smtClean="0">
                <a:solidFill>
                  <a:schemeClr val="tx1"/>
                </a:solidFill>
                <a:latin typeface="Bookman Old Style" pitchFamily="18" charset="0"/>
              </a:rPr>
              <a:t>fiecărui </a:t>
            </a:r>
            <a:r>
              <a:rPr lang="ro-RO" sz="1500" dirty="0">
                <a:solidFill>
                  <a:schemeClr val="tx1"/>
                </a:solidFill>
                <a:latin typeface="Bookman Old Style" pitchFamily="18" charset="0"/>
              </a:rPr>
              <a:t>candidat este de </a:t>
            </a:r>
            <a:r>
              <a:rPr lang="ro-RO" sz="1500" b="1" dirty="0">
                <a:solidFill>
                  <a:schemeClr val="tx1"/>
                </a:solidFill>
                <a:latin typeface="Bookman Old Style" pitchFamily="18" charset="0"/>
              </a:rPr>
              <a:t>20 minute</a:t>
            </a:r>
            <a:r>
              <a:rPr lang="ro-RO" sz="1500" dirty="0">
                <a:solidFill>
                  <a:schemeClr val="tx1"/>
                </a:solidFill>
                <a:latin typeface="Bookman Old Style" pitchFamily="18" charset="0"/>
              </a:rPr>
              <a:t>:</a:t>
            </a:r>
          </a:p>
          <a:p>
            <a:pPr algn="just"/>
            <a:r>
              <a:rPr lang="ro-RO" sz="1500" dirty="0">
                <a:solidFill>
                  <a:schemeClr val="tx1"/>
                </a:solidFill>
                <a:latin typeface="Bookman Old Style" pitchFamily="18" charset="0"/>
              </a:rPr>
              <a:t>        - 3 minute pentru a se prezenta</a:t>
            </a:r>
          </a:p>
          <a:p>
            <a:pPr algn="just"/>
            <a:r>
              <a:rPr lang="ro-RO" sz="1500" dirty="0">
                <a:solidFill>
                  <a:schemeClr val="tx1"/>
                </a:solidFill>
                <a:latin typeface="Bookman Old Style" pitchFamily="18" charset="0"/>
              </a:rPr>
              <a:t>        </a:t>
            </a:r>
            <a:r>
              <a:rPr lang="ro-RO" sz="1500" dirty="0" smtClean="0">
                <a:solidFill>
                  <a:schemeClr val="tx1"/>
                </a:solidFill>
                <a:latin typeface="Bookman Old Style" pitchFamily="18" charset="0"/>
              </a:rPr>
              <a:t>-</a:t>
            </a:r>
            <a:r>
              <a:rPr lang="en-US" sz="1500" dirty="0" smtClean="0">
                <a:solidFill>
                  <a:schemeClr val="tx1"/>
                </a:solidFill>
                <a:latin typeface="Bookman Old Style" pitchFamily="18" charset="0"/>
              </a:rPr>
              <a:t> </a:t>
            </a:r>
            <a:r>
              <a:rPr lang="ro-RO" sz="1500" dirty="0" smtClean="0">
                <a:solidFill>
                  <a:schemeClr val="tx1"/>
                </a:solidFill>
                <a:latin typeface="Bookman Old Style" pitchFamily="18" charset="0"/>
              </a:rPr>
              <a:t>10 </a:t>
            </a:r>
            <a:r>
              <a:rPr lang="ro-RO" sz="1500" dirty="0">
                <a:solidFill>
                  <a:schemeClr val="tx1"/>
                </a:solidFill>
                <a:latin typeface="Bookman Old Style" pitchFamily="18" charset="0"/>
              </a:rPr>
              <a:t>minute pentru a prezenta principalele </a:t>
            </a:r>
            <a:r>
              <a:rPr lang="ro-RO" sz="1500" dirty="0" smtClean="0">
                <a:solidFill>
                  <a:schemeClr val="tx1"/>
                </a:solidFill>
                <a:latin typeface="Bookman Old Style" pitchFamily="18" charset="0"/>
              </a:rPr>
              <a:t>direcții </a:t>
            </a:r>
            <a:r>
              <a:rPr lang="ro-RO" sz="1500" dirty="0">
                <a:solidFill>
                  <a:schemeClr val="tx1"/>
                </a:solidFill>
                <a:latin typeface="Bookman Old Style" pitchFamily="18" charset="0"/>
              </a:rPr>
              <a:t>de cercetare din perioada studiilor doctorale</a:t>
            </a:r>
          </a:p>
          <a:p>
            <a:pPr algn="just"/>
            <a:r>
              <a:rPr lang="ro-RO" sz="1500" dirty="0">
                <a:solidFill>
                  <a:schemeClr val="tx1"/>
                </a:solidFill>
                <a:latin typeface="Bookman Old Style" pitchFamily="18" charset="0"/>
              </a:rPr>
              <a:t>        - 7 minute pentru a </a:t>
            </a:r>
            <a:r>
              <a:rPr lang="ro-RO" sz="1500" dirty="0" smtClean="0">
                <a:solidFill>
                  <a:schemeClr val="tx1"/>
                </a:solidFill>
                <a:latin typeface="Bookman Old Style" pitchFamily="18" charset="0"/>
              </a:rPr>
              <a:t>răspunde </a:t>
            </a:r>
            <a:r>
              <a:rPr lang="ro-RO" sz="1500" dirty="0">
                <a:solidFill>
                  <a:schemeClr val="tx1"/>
                </a:solidFill>
                <a:latin typeface="Bookman Old Style" pitchFamily="18" charset="0"/>
              </a:rPr>
              <a:t>la </a:t>
            </a:r>
            <a:r>
              <a:rPr lang="ro-RO" sz="1500" dirty="0" smtClean="0">
                <a:solidFill>
                  <a:schemeClr val="tx1"/>
                </a:solidFill>
                <a:latin typeface="Bookman Old Style" pitchFamily="18" charset="0"/>
              </a:rPr>
              <a:t>întrebările </a:t>
            </a:r>
            <a:r>
              <a:rPr lang="ro-RO" sz="1500" dirty="0">
                <a:solidFill>
                  <a:schemeClr val="tx1"/>
                </a:solidFill>
                <a:latin typeface="Bookman Old Style" pitchFamily="18" charset="0"/>
              </a:rPr>
              <a:t>comisiei</a:t>
            </a:r>
          </a:p>
          <a:p>
            <a:pPr algn="just">
              <a:lnSpc>
                <a:spcPct val="170000"/>
              </a:lnSpc>
              <a:buFont typeface="Wingdings" pitchFamily="2" charset="2"/>
              <a:buChar char="q"/>
            </a:pPr>
            <a:r>
              <a:rPr lang="en-US" sz="1500" dirty="0">
                <a:solidFill>
                  <a:schemeClr val="tx1"/>
                </a:solidFill>
                <a:latin typeface="Bookman Old Style" pitchFamily="18" charset="0"/>
              </a:rPr>
              <a:t>Media minim</a:t>
            </a:r>
            <a:r>
              <a:rPr lang="ro-RO" sz="1500" dirty="0">
                <a:solidFill>
                  <a:schemeClr val="tx1"/>
                </a:solidFill>
                <a:latin typeface="Bookman Old Style" pitchFamily="18" charset="0"/>
              </a:rPr>
              <a:t>ă de admitere este </a:t>
            </a:r>
            <a:r>
              <a:rPr lang="en-US" sz="1500" dirty="0" smtClean="0">
                <a:solidFill>
                  <a:schemeClr val="tx1"/>
                </a:solidFill>
                <a:latin typeface="Bookman Old Style" pitchFamily="18" charset="0"/>
              </a:rPr>
              <a:t>8</a:t>
            </a:r>
            <a:r>
              <a:rPr lang="ro-RO" sz="1500" dirty="0" smtClean="0">
                <a:solidFill>
                  <a:schemeClr val="tx1"/>
                </a:solidFill>
                <a:latin typeface="Bookman Old Style" pitchFamily="18" charset="0"/>
              </a:rPr>
              <a:t> (</a:t>
            </a:r>
            <a:r>
              <a:rPr lang="en-US" sz="1500" dirty="0" smtClean="0">
                <a:solidFill>
                  <a:schemeClr val="tx1"/>
                </a:solidFill>
                <a:latin typeface="Bookman Old Style" pitchFamily="18" charset="0"/>
              </a:rPr>
              <a:t>opt</a:t>
            </a:r>
            <a:r>
              <a:rPr lang="ro-RO" sz="1500" dirty="0" smtClean="0">
                <a:solidFill>
                  <a:schemeClr val="tx1"/>
                </a:solidFill>
                <a:latin typeface="Bookman Old Style" pitchFamily="18" charset="0"/>
              </a:rPr>
              <a:t>).</a:t>
            </a:r>
            <a:endParaRPr lang="ro-RO" sz="1500" dirty="0">
              <a:solidFill>
                <a:schemeClr val="tx1"/>
              </a:solidFill>
              <a:latin typeface="Bookman Old Style" pitchFamily="18" charset="0"/>
            </a:endParaRPr>
          </a:p>
          <a:p>
            <a:pPr algn="just">
              <a:lnSpc>
                <a:spcPct val="170000"/>
              </a:lnSpc>
              <a:buFont typeface="Wingdings" pitchFamily="2" charset="2"/>
              <a:buChar char="q"/>
            </a:pPr>
            <a:r>
              <a:rPr lang="ro-RO" sz="1500" dirty="0">
                <a:solidFill>
                  <a:schemeClr val="tx1"/>
                </a:solidFill>
                <a:latin typeface="Bookman Old Style" pitchFamily="18" charset="0"/>
              </a:rPr>
              <a:t>În cazul mediilor egale, departajarea candidaților se face pe </a:t>
            </a:r>
            <a:r>
              <a:rPr lang="ro-RO" sz="1500" dirty="0" smtClean="0">
                <a:solidFill>
                  <a:schemeClr val="tx1"/>
                </a:solidFill>
                <a:latin typeface="Bookman Old Style" pitchFamily="18" charset="0"/>
              </a:rPr>
              <a:t>baza</a:t>
            </a:r>
            <a:r>
              <a:rPr lang="en-US" sz="1500" dirty="0" smtClean="0">
                <a:solidFill>
                  <a:schemeClr val="tx1"/>
                </a:solidFill>
                <a:latin typeface="Bookman Old Style" pitchFamily="18" charset="0"/>
              </a:rPr>
              <a:t>: </a:t>
            </a:r>
            <a:endParaRPr lang="ro-RO" sz="1500" dirty="0" smtClean="0">
              <a:solidFill>
                <a:schemeClr val="tx1"/>
              </a:solidFill>
              <a:latin typeface="Bookman Old Style" pitchFamily="18" charset="0"/>
            </a:endParaRPr>
          </a:p>
          <a:p>
            <a:pPr algn="just">
              <a:lnSpc>
                <a:spcPct val="170000"/>
              </a:lnSpc>
            </a:pPr>
            <a:endParaRPr lang="en-US" sz="1500" dirty="0" smtClean="0">
              <a:solidFill>
                <a:schemeClr val="tx1"/>
              </a:solidFill>
              <a:latin typeface="Bookman Old Style" pitchFamily="18" charset="0"/>
            </a:endParaRPr>
          </a:p>
          <a:p>
            <a:pPr marL="342900" indent="-342900" algn="just">
              <a:spcBef>
                <a:spcPts val="0"/>
              </a:spcBef>
              <a:buAutoNum type="arabicPeriod"/>
            </a:pPr>
            <a:r>
              <a:rPr lang="ro-RO" sz="1400" b="1" dirty="0" smtClean="0">
                <a:solidFill>
                  <a:schemeClr val="tx1"/>
                </a:solidFill>
                <a:latin typeface="Bookman Old Style" pitchFamily="18" charset="0"/>
              </a:rPr>
              <a:t>Media examenului de disertație</a:t>
            </a:r>
          </a:p>
          <a:p>
            <a:pPr marL="342900" indent="-342900" algn="just">
              <a:spcBef>
                <a:spcPts val="0"/>
              </a:spcBef>
              <a:buAutoNum type="arabicPeriod"/>
            </a:pPr>
            <a:r>
              <a:rPr lang="ro-RO" sz="1400" b="1" dirty="0" smtClean="0">
                <a:solidFill>
                  <a:schemeClr val="tx1"/>
                </a:solidFill>
                <a:latin typeface="Bookman Old Style" pitchFamily="18" charset="0"/>
              </a:rPr>
              <a:t>Media examenului de licență</a:t>
            </a:r>
          </a:p>
          <a:p>
            <a:pPr marL="342900" indent="-342900" algn="just">
              <a:spcBef>
                <a:spcPts val="0"/>
              </a:spcBef>
              <a:buAutoNum type="arabicPeriod"/>
            </a:pPr>
            <a:r>
              <a:rPr lang="ro-RO" sz="1400" b="1" dirty="0" smtClean="0">
                <a:solidFill>
                  <a:schemeClr val="tx1"/>
                </a:solidFill>
                <a:latin typeface="Bookman Old Style" pitchFamily="18" charset="0"/>
              </a:rPr>
              <a:t>Media anilor de studiu, </a:t>
            </a:r>
            <a:r>
              <a:rPr lang="en-US" sz="1400" b="1" dirty="0" smtClean="0">
                <a:solidFill>
                  <a:schemeClr val="tx1"/>
                </a:solidFill>
                <a:latin typeface="Bookman Old Style" pitchFamily="18" charset="0"/>
              </a:rPr>
              <a:t>ECTS</a:t>
            </a:r>
            <a:r>
              <a:rPr lang="ro-RO" sz="1400" b="1" dirty="0" smtClean="0">
                <a:solidFill>
                  <a:schemeClr val="tx1"/>
                </a:solidFill>
                <a:latin typeface="Bookman Old Style" pitchFamily="18" charset="0"/>
              </a:rPr>
              <a:t>, de la </a:t>
            </a:r>
            <a:r>
              <a:rPr lang="en-US" sz="1400" b="1" dirty="0" err="1" smtClean="0">
                <a:solidFill>
                  <a:schemeClr val="tx1"/>
                </a:solidFill>
                <a:latin typeface="Bookman Old Style" pitchFamily="18" charset="0"/>
              </a:rPr>
              <a:t>studii</a:t>
            </a:r>
            <a:r>
              <a:rPr lang="ro-RO" sz="1400" b="1" dirty="0" smtClean="0">
                <a:solidFill>
                  <a:schemeClr val="tx1"/>
                </a:solidFill>
                <a:latin typeface="Bookman Old Style" pitchFamily="18" charset="0"/>
              </a:rPr>
              <a:t>le universitare</a:t>
            </a:r>
            <a:r>
              <a:rPr lang="ro-RO" sz="1400" b="1" dirty="0">
                <a:solidFill>
                  <a:schemeClr val="tx1"/>
                </a:solidFill>
                <a:latin typeface="Bookman Old Style" pitchFamily="18" charset="0"/>
              </a:rPr>
              <a:t> </a:t>
            </a:r>
            <a:r>
              <a:rPr lang="en-US" sz="1400" b="1" dirty="0" smtClean="0">
                <a:solidFill>
                  <a:schemeClr val="tx1"/>
                </a:solidFill>
                <a:latin typeface="Bookman Old Style" pitchFamily="18" charset="0"/>
              </a:rPr>
              <a:t>de </a:t>
            </a:r>
            <a:r>
              <a:rPr lang="ro-RO" sz="1400" b="1" dirty="0" smtClean="0">
                <a:solidFill>
                  <a:schemeClr val="tx1"/>
                </a:solidFill>
                <a:latin typeface="Bookman Old Style" pitchFamily="18" charset="0"/>
              </a:rPr>
              <a:t>licență. </a:t>
            </a:r>
            <a:endParaRPr lang="ro-RO" sz="1400" b="1" dirty="0">
              <a:solidFill>
                <a:schemeClr val="tx1"/>
              </a:solidFill>
              <a:latin typeface="Bookman Old Style" pitchFamily="18" charset="0"/>
            </a:endParaRPr>
          </a:p>
        </p:txBody>
      </p:sp>
      <p:sp>
        <p:nvSpPr>
          <p:cNvPr id="4" name="Rectangle 3"/>
          <p:cNvSpPr/>
          <p:nvPr/>
        </p:nvSpPr>
        <p:spPr>
          <a:xfrm>
            <a:off x="4225957" y="6101478"/>
            <a:ext cx="4777756" cy="523220"/>
          </a:xfrm>
          <a:prstGeom prst="rect">
            <a:avLst/>
          </a:prstGeom>
        </p:spPr>
        <p:txBody>
          <a:bodyPr wrap="square">
            <a:spAutoFit/>
          </a:bodyPr>
          <a:lstStyle/>
          <a:p>
            <a:r>
              <a:rPr lang="ro-RO" sz="1400" b="1" i="1" dirty="0">
                <a:latin typeface="Bookman Old Style" pitchFamily="18" charset="0"/>
              </a:rPr>
              <a:t>Director Şcoala </a:t>
            </a:r>
            <a:r>
              <a:rPr lang="en-US" sz="1400" b="1" i="1" dirty="0">
                <a:latin typeface="Bookman Old Style" pitchFamily="18" charset="0"/>
              </a:rPr>
              <a:t> Do</a:t>
            </a:r>
            <a:r>
              <a:rPr lang="ro-RO" sz="1400" b="1" i="1" dirty="0">
                <a:latin typeface="Bookman Old Style" pitchFamily="18" charset="0"/>
              </a:rPr>
              <a:t>ctorală,</a:t>
            </a:r>
          </a:p>
          <a:p>
            <a:r>
              <a:rPr lang="ro-RO" sz="1400" b="1" i="1" dirty="0">
                <a:latin typeface="Bookman Old Style" pitchFamily="18" charset="0"/>
              </a:rPr>
              <a:t>Prof. univ. dr. h</a:t>
            </a:r>
            <a:r>
              <a:rPr lang="ro-RO" sz="1400" b="1" i="1" dirty="0" smtClean="0">
                <a:latin typeface="Bookman Old Style" pitchFamily="18" charset="0"/>
              </a:rPr>
              <a:t>abil.</a:t>
            </a:r>
            <a:r>
              <a:rPr lang="en-US" sz="1400" b="1" i="1" dirty="0" smtClean="0">
                <a:latin typeface="Bookman Old Style" pitchFamily="18" charset="0"/>
              </a:rPr>
              <a:t> </a:t>
            </a:r>
            <a:r>
              <a:rPr lang="ro-RO" sz="1400" b="1" i="1" dirty="0" smtClean="0">
                <a:latin typeface="Bookman Old Style" pitchFamily="18" charset="0"/>
              </a:rPr>
              <a:t>Mircea Nicușor NICOARĂ</a:t>
            </a:r>
            <a:endParaRPr lang="en-US" sz="1400" b="1" i="1" dirty="0">
              <a:latin typeface="Bookman Old Style" pitchFamily="18" charset="0"/>
            </a:endParaRPr>
          </a:p>
        </p:txBody>
      </p:sp>
    </p:spTree>
    <p:extLst>
      <p:ext uri="{BB962C8B-B14F-4D97-AF65-F5344CB8AC3E}">
        <p14:creationId xmlns:p14="http://schemas.microsoft.com/office/powerpoint/2010/main" val="26984170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295400"/>
            <a:ext cx="8936813" cy="1676400"/>
          </a:xfrm>
        </p:spPr>
        <p:txBody>
          <a:bodyPr>
            <a:noAutofit/>
          </a:bodyPr>
          <a:lstStyle/>
          <a:p>
            <a:r>
              <a:rPr lang="ro-RO" sz="3200" b="1" u="sng" dirty="0" err="1">
                <a:latin typeface="Bookman Old Style" pitchFamily="18" charset="0"/>
              </a:rPr>
              <a:t>T</a:t>
            </a:r>
            <a:r>
              <a:rPr lang="fr-FR" sz="3200" b="1" u="sng" dirty="0" err="1">
                <a:latin typeface="Bookman Old Style" pitchFamily="18" charset="0"/>
              </a:rPr>
              <a:t>axele</a:t>
            </a:r>
            <a:r>
              <a:rPr lang="fr-FR" sz="3200" b="1" u="sng" dirty="0">
                <a:latin typeface="Bookman Old Style" pitchFamily="18" charset="0"/>
              </a:rPr>
              <a:t> de </a:t>
            </a:r>
            <a:r>
              <a:rPr lang="fr-FR" sz="3200" b="1" u="sng" dirty="0" err="1">
                <a:latin typeface="Bookman Old Style" pitchFamily="18" charset="0"/>
              </a:rPr>
              <a:t>înscriere</a:t>
            </a:r>
            <a:r>
              <a:rPr lang="fr-FR" sz="3200" b="1" u="sng" dirty="0">
                <a:latin typeface="Bookman Old Style" pitchFamily="18" charset="0"/>
              </a:rPr>
              <a:t> </a:t>
            </a:r>
            <a:r>
              <a:rPr lang="fr-FR" sz="3200" b="1" u="sng" dirty="0" err="1">
                <a:latin typeface="Bookman Old Style" pitchFamily="18" charset="0"/>
              </a:rPr>
              <a:t>şi</a:t>
            </a:r>
            <a:r>
              <a:rPr lang="fr-FR" sz="3200" b="1" u="sng" dirty="0">
                <a:latin typeface="Bookman Old Style" pitchFamily="18" charset="0"/>
              </a:rPr>
              <a:t> </a:t>
            </a:r>
            <a:r>
              <a:rPr lang="fr-FR" sz="3200" b="1" u="sng" dirty="0" err="1" smtClean="0">
                <a:latin typeface="Bookman Old Style" pitchFamily="18" charset="0"/>
              </a:rPr>
              <a:t>şcolarizare</a:t>
            </a:r>
            <a:r>
              <a:rPr lang="fr-FR" sz="3200" b="1" u="sng" dirty="0" smtClean="0">
                <a:latin typeface="Bookman Old Style" pitchFamily="18" charset="0"/>
              </a:rPr>
              <a:t> </a:t>
            </a:r>
            <a:r>
              <a:rPr lang="ro-RO" sz="3200" b="1" u="sng" dirty="0" smtClean="0">
                <a:latin typeface="Bookman Old Style" pitchFamily="18" charset="0"/>
              </a:rPr>
              <a:t/>
            </a:r>
            <a:br>
              <a:rPr lang="ro-RO" sz="3200" b="1" u="sng" dirty="0" smtClean="0">
                <a:latin typeface="Bookman Old Style" pitchFamily="18" charset="0"/>
              </a:rPr>
            </a:br>
            <a:r>
              <a:rPr lang="fr-FR" sz="3200" b="1" dirty="0" err="1" smtClean="0">
                <a:latin typeface="Bookman Old Style" pitchFamily="18" charset="0"/>
              </a:rPr>
              <a:t>anul</a:t>
            </a:r>
            <a:r>
              <a:rPr lang="fr-FR" sz="3200" b="1" dirty="0" smtClean="0">
                <a:latin typeface="Bookman Old Style" pitchFamily="18" charset="0"/>
              </a:rPr>
              <a:t> </a:t>
            </a:r>
            <a:r>
              <a:rPr lang="fr-FR" sz="3200" b="1" dirty="0" err="1">
                <a:latin typeface="Bookman Old Style" pitchFamily="18" charset="0"/>
              </a:rPr>
              <a:t>universitar</a:t>
            </a:r>
            <a:r>
              <a:rPr lang="fr-FR" sz="3200" b="1" dirty="0">
                <a:latin typeface="Bookman Old Style" pitchFamily="18" charset="0"/>
              </a:rPr>
              <a:t> 20</a:t>
            </a:r>
            <a:r>
              <a:rPr lang="ro-RO" sz="3200" b="1" dirty="0" smtClean="0">
                <a:latin typeface="Bookman Old Style" pitchFamily="18" charset="0"/>
              </a:rPr>
              <a:t>2</a:t>
            </a:r>
            <a:r>
              <a:rPr lang="en-US" sz="3200" b="1" dirty="0" smtClean="0">
                <a:latin typeface="Bookman Old Style" pitchFamily="18" charset="0"/>
              </a:rPr>
              <a:t>3</a:t>
            </a:r>
            <a:r>
              <a:rPr lang="ro-RO" sz="3200" b="1" dirty="0" smtClean="0">
                <a:latin typeface="Bookman Old Style" pitchFamily="18" charset="0"/>
              </a:rPr>
              <a:t>-</a:t>
            </a:r>
            <a:r>
              <a:rPr lang="fr-FR" sz="3200" b="1" dirty="0" smtClean="0">
                <a:latin typeface="Bookman Old Style" pitchFamily="18" charset="0"/>
              </a:rPr>
              <a:t>202</a:t>
            </a:r>
            <a:r>
              <a:rPr lang="en-US" sz="3200" b="1" dirty="0">
                <a:latin typeface="Bookman Old Style" pitchFamily="18" charset="0"/>
              </a:rPr>
              <a:t>4</a:t>
            </a:r>
          </a:p>
        </p:txBody>
      </p:sp>
      <p:graphicFrame>
        <p:nvGraphicFramePr>
          <p:cNvPr id="5" name="Table 4"/>
          <p:cNvGraphicFramePr>
            <a:graphicFrameLocks noGrp="1"/>
          </p:cNvGraphicFramePr>
          <p:nvPr>
            <p:extLst>
              <p:ext uri="{D42A27DB-BD31-4B8C-83A1-F6EECF244321}">
                <p14:modId xmlns:p14="http://schemas.microsoft.com/office/powerpoint/2010/main" val="2284383308"/>
              </p:ext>
            </p:extLst>
          </p:nvPr>
        </p:nvGraphicFramePr>
        <p:xfrm>
          <a:off x="228600" y="3276600"/>
          <a:ext cx="8763000" cy="1752600"/>
        </p:xfrm>
        <a:graphic>
          <a:graphicData uri="http://schemas.openxmlformats.org/drawingml/2006/table">
            <a:tbl>
              <a:tblPr firstRow="1" bandRow="1">
                <a:tableStyleId>{85BE263C-DBD7-4A20-BB59-AAB30ACAA65A}</a:tableStyleId>
              </a:tblPr>
              <a:tblGrid>
                <a:gridCol w="721658"/>
                <a:gridCol w="2783542"/>
                <a:gridCol w="2875626"/>
                <a:gridCol w="2382174"/>
              </a:tblGrid>
              <a:tr h="981456">
                <a:tc>
                  <a:txBody>
                    <a:bodyPr/>
                    <a:lstStyle/>
                    <a:p>
                      <a:pPr algn="ctr"/>
                      <a:r>
                        <a:rPr lang="en-US" sz="1800" dirty="0" smtClean="0">
                          <a:solidFill>
                            <a:schemeClr val="tx1"/>
                          </a:solidFill>
                        </a:rPr>
                        <a:t>Nr.</a:t>
                      </a:r>
                      <a:r>
                        <a:rPr lang="en-US" sz="1800" baseline="0" dirty="0" smtClean="0">
                          <a:solidFill>
                            <a:schemeClr val="tx1"/>
                          </a:solidFill>
                        </a:rPr>
                        <a:t> </a:t>
                      </a:r>
                      <a:r>
                        <a:rPr lang="en-US" sz="1800" baseline="0" dirty="0" err="1" smtClean="0">
                          <a:solidFill>
                            <a:schemeClr val="tx1"/>
                          </a:solidFill>
                        </a:rPr>
                        <a:t>crt</a:t>
                      </a:r>
                      <a:r>
                        <a:rPr lang="en-US" sz="1800" baseline="0" dirty="0" smtClean="0">
                          <a:solidFill>
                            <a:schemeClr val="tx1"/>
                          </a:solidFill>
                        </a:rPr>
                        <a:t>. </a:t>
                      </a:r>
                      <a:endParaRPr lang="en-US" sz="1800" b="1" dirty="0">
                        <a:solidFill>
                          <a:schemeClr val="tx1"/>
                        </a:solidFill>
                        <a:latin typeface="Bookman Old Style" pitchFamily="18" charset="0"/>
                      </a:endParaRPr>
                    </a:p>
                  </a:txBody>
                  <a:tcPr anchor="ctr"/>
                </a:tc>
                <a:tc>
                  <a:txBody>
                    <a:bodyPr/>
                    <a:lstStyle/>
                    <a:p>
                      <a:pPr algn="ctr"/>
                      <a:r>
                        <a:rPr lang="ro-RO" sz="1800" dirty="0" smtClean="0">
                          <a:solidFill>
                            <a:schemeClr val="tx1"/>
                          </a:solidFill>
                        </a:rPr>
                        <a:t>Şcoala</a:t>
                      </a:r>
                      <a:r>
                        <a:rPr lang="ro-RO" sz="1800" baseline="0" dirty="0" smtClean="0">
                          <a:solidFill>
                            <a:schemeClr val="tx1"/>
                          </a:solidFill>
                        </a:rPr>
                        <a:t> Doctorală</a:t>
                      </a:r>
                      <a:endParaRPr lang="en-US" sz="1800" b="1" dirty="0">
                        <a:solidFill>
                          <a:schemeClr val="tx1"/>
                        </a:solidFill>
                        <a:latin typeface="Bookman Old Style" pitchFamily="18" charset="0"/>
                      </a:endParaRPr>
                    </a:p>
                  </a:txBody>
                  <a:tcPr anchor="ctr"/>
                </a:tc>
                <a:tc>
                  <a:txBody>
                    <a:bodyPr/>
                    <a:lstStyle/>
                    <a:p>
                      <a:pPr algn="ctr"/>
                      <a:r>
                        <a:rPr lang="ro-RO" sz="1800" dirty="0" smtClean="0">
                          <a:solidFill>
                            <a:schemeClr val="tx1"/>
                          </a:solidFill>
                        </a:rPr>
                        <a:t>Cuantumul</a:t>
                      </a:r>
                      <a:r>
                        <a:rPr lang="ro-RO" sz="1800" baseline="0" dirty="0" smtClean="0">
                          <a:solidFill>
                            <a:schemeClr val="tx1"/>
                          </a:solidFill>
                        </a:rPr>
                        <a:t> taxei de școlarizare / an (RON)</a:t>
                      </a:r>
                      <a:endParaRPr lang="en-US" sz="1800" b="1" dirty="0">
                        <a:solidFill>
                          <a:schemeClr val="tx1"/>
                        </a:solidFill>
                        <a:latin typeface="Bookman Old Style" pitchFamily="18" charset="0"/>
                      </a:endParaRPr>
                    </a:p>
                  </a:txBody>
                  <a:tcPr anchor="ctr"/>
                </a:tc>
                <a:tc>
                  <a:txBody>
                    <a:bodyPr/>
                    <a:lstStyle/>
                    <a:p>
                      <a:pPr algn="ctr"/>
                      <a:r>
                        <a:rPr lang="ro-RO" sz="1800" dirty="0" smtClean="0">
                          <a:solidFill>
                            <a:schemeClr val="tx1"/>
                          </a:solidFill>
                        </a:rPr>
                        <a:t>Cuantumul</a:t>
                      </a:r>
                      <a:r>
                        <a:rPr lang="ro-RO" sz="1800" baseline="0" dirty="0" smtClean="0">
                          <a:solidFill>
                            <a:schemeClr val="tx1"/>
                          </a:solidFill>
                        </a:rPr>
                        <a:t> taxei de admitere (RON)</a:t>
                      </a:r>
                      <a:endParaRPr lang="en-US" sz="1800" b="1" dirty="0">
                        <a:solidFill>
                          <a:schemeClr val="tx1"/>
                        </a:solidFill>
                        <a:latin typeface="Bookman Old Style" pitchFamily="18" charset="0"/>
                      </a:endParaRPr>
                    </a:p>
                  </a:txBody>
                  <a:tcPr anchor="ctr"/>
                </a:tc>
              </a:tr>
              <a:tr h="771144">
                <a:tc>
                  <a:txBody>
                    <a:bodyPr/>
                    <a:lstStyle/>
                    <a:p>
                      <a:pPr algn="ctr">
                        <a:lnSpc>
                          <a:spcPct val="150000"/>
                        </a:lnSpc>
                      </a:pPr>
                      <a:r>
                        <a:rPr lang="ro-RO" sz="1600" dirty="0" smtClean="0"/>
                        <a:t>1.</a:t>
                      </a:r>
                      <a:endParaRPr lang="en-US" sz="1600" b="1" dirty="0">
                        <a:latin typeface="Bookman Old Style" pitchFamily="18" charset="0"/>
                      </a:endParaRPr>
                    </a:p>
                  </a:txBody>
                  <a:tcPr anchor="ctr"/>
                </a:tc>
                <a:tc>
                  <a:txBody>
                    <a:bodyPr/>
                    <a:lstStyle/>
                    <a:p>
                      <a:pPr algn="ctr">
                        <a:lnSpc>
                          <a:spcPct val="150000"/>
                        </a:lnSpc>
                      </a:pPr>
                      <a:r>
                        <a:rPr lang="en-US" sz="1600" dirty="0" smtClean="0"/>
                        <a:t>GEO</a:t>
                      </a:r>
                      <a:r>
                        <a:rPr lang="ro-RO" sz="1600" dirty="0" smtClean="0"/>
                        <a:t>ȘTIINȚE</a:t>
                      </a:r>
                      <a:endParaRPr lang="en-US" sz="1600" b="1" dirty="0">
                        <a:latin typeface="Bookman Old Style" pitchFamily="18" charset="0"/>
                      </a:endParaRPr>
                    </a:p>
                  </a:txBody>
                  <a:tcPr anchor="ctr"/>
                </a:tc>
                <a:tc>
                  <a:txBody>
                    <a:bodyPr/>
                    <a:lstStyle/>
                    <a:p>
                      <a:pPr algn="ctr">
                        <a:lnSpc>
                          <a:spcPct val="150000"/>
                        </a:lnSpc>
                      </a:pPr>
                      <a:r>
                        <a:rPr lang="ro-RO" sz="1600" dirty="0" smtClean="0"/>
                        <a:t>5 000*</a:t>
                      </a:r>
                      <a:endParaRPr lang="en-US" sz="1600" b="1" dirty="0">
                        <a:latin typeface="Bookman Old Style" pitchFamily="18" charset="0"/>
                      </a:endParaRPr>
                    </a:p>
                  </a:txBody>
                  <a:tcPr anchor="ctr"/>
                </a:tc>
                <a:tc>
                  <a:txBody>
                    <a:bodyPr/>
                    <a:lstStyle/>
                    <a:p>
                      <a:pPr algn="ctr">
                        <a:lnSpc>
                          <a:spcPct val="150000"/>
                        </a:lnSpc>
                      </a:pPr>
                      <a:r>
                        <a:rPr lang="ro-RO" sz="1600" b="0" dirty="0" smtClean="0">
                          <a:latin typeface="+mn-lt"/>
                        </a:rPr>
                        <a:t>300</a:t>
                      </a:r>
                      <a:endParaRPr lang="en-US" sz="1600" b="1" dirty="0">
                        <a:latin typeface="Bookman Old Style" pitchFamily="18" charset="0"/>
                      </a:endParaRPr>
                    </a:p>
                  </a:txBody>
                  <a:tcPr anchor="ctr"/>
                </a:tc>
              </a:tr>
            </a:tbl>
          </a:graphicData>
        </a:graphic>
      </p:graphicFrame>
      <p:sp>
        <p:nvSpPr>
          <p:cNvPr id="6" name="Rectangle 5"/>
          <p:cNvSpPr/>
          <p:nvPr/>
        </p:nvSpPr>
        <p:spPr>
          <a:xfrm>
            <a:off x="155575" y="5181600"/>
            <a:ext cx="8917951" cy="1015663"/>
          </a:xfrm>
          <a:prstGeom prst="rect">
            <a:avLst/>
          </a:prstGeom>
        </p:spPr>
        <p:txBody>
          <a:bodyPr wrap="square">
            <a:spAutoFit/>
          </a:bodyPr>
          <a:lstStyle/>
          <a:p>
            <a:pPr algn="just"/>
            <a:r>
              <a:rPr lang="ro-RO" sz="1200" b="1" i="1" dirty="0">
                <a:latin typeface="Bookman Old Style" pitchFamily="18" charset="0"/>
              </a:rPr>
              <a:t>*</a:t>
            </a:r>
            <a:r>
              <a:rPr lang="ro-RO" sz="1200" b="1" i="1" dirty="0" smtClean="0">
                <a:latin typeface="Bookman Old Style" pitchFamily="18" charset="0"/>
              </a:rPr>
              <a:t>Taxele de şcolarizare</a:t>
            </a:r>
            <a:r>
              <a:rPr lang="ro-RO" sz="1200" i="1" dirty="0" smtClean="0">
                <a:latin typeface="Bookman Old Style" pitchFamily="18" charset="0"/>
              </a:rPr>
              <a:t> se aplică doar doctoranzilor admişi în </a:t>
            </a:r>
            <a:r>
              <a:rPr lang="ro-RO" sz="1200" b="1" i="1" dirty="0" smtClean="0">
                <a:latin typeface="Bookman Old Style" pitchFamily="18" charset="0"/>
              </a:rPr>
              <a:t>regim cu taxă</a:t>
            </a:r>
            <a:r>
              <a:rPr lang="ro-RO" sz="1200" i="1" dirty="0" smtClean="0">
                <a:latin typeface="Bookman Old Style" pitchFamily="18" charset="0"/>
              </a:rPr>
              <a:t>.</a:t>
            </a:r>
          </a:p>
          <a:p>
            <a:pPr algn="just">
              <a:buFont typeface="Arial" charset="0"/>
              <a:buChar char="•"/>
            </a:pPr>
            <a:r>
              <a:rPr lang="ro-RO" sz="1200" i="1" dirty="0" smtClean="0">
                <a:latin typeface="Bookman Old Style" pitchFamily="18" charset="0"/>
              </a:rPr>
              <a:t> </a:t>
            </a:r>
            <a:r>
              <a:rPr lang="ro-RO" sz="1200" dirty="0" smtClean="0">
                <a:latin typeface="Bookman Old Style" pitchFamily="18" charset="0"/>
              </a:rPr>
              <a:t>Candidaţii  declaraţi </a:t>
            </a:r>
            <a:r>
              <a:rPr lang="ro-RO" sz="1200" b="1" dirty="0" smtClean="0">
                <a:latin typeface="Bookman Old Style" pitchFamily="18" charset="0"/>
              </a:rPr>
              <a:t>admişi la buget</a:t>
            </a:r>
            <a:r>
              <a:rPr lang="ro-RO" sz="1200" dirty="0" smtClean="0">
                <a:latin typeface="Bookman Old Style" pitchFamily="18" charset="0"/>
              </a:rPr>
              <a:t> vor achita </a:t>
            </a:r>
            <a:r>
              <a:rPr lang="ro-RO" sz="1200" b="1" dirty="0" smtClean="0">
                <a:latin typeface="Bookman Old Style" pitchFamily="18" charset="0"/>
              </a:rPr>
              <a:t>taxa de înmatriculare</a:t>
            </a:r>
            <a:r>
              <a:rPr lang="ro-RO" sz="1200" dirty="0" smtClean="0">
                <a:latin typeface="Bookman Old Style" pitchFamily="18" charset="0"/>
              </a:rPr>
              <a:t> în valoare de </a:t>
            </a:r>
            <a:r>
              <a:rPr lang="ro-RO" sz="1200" b="1" dirty="0" smtClean="0">
                <a:latin typeface="Bookman Old Style" pitchFamily="18" charset="0"/>
              </a:rPr>
              <a:t>60 RON în momentul confirmării locului</a:t>
            </a:r>
            <a:r>
              <a:rPr lang="ro-RO" sz="1200" dirty="0" smtClean="0">
                <a:latin typeface="Bookman Old Style" pitchFamily="18" charset="0"/>
              </a:rPr>
              <a:t>.</a:t>
            </a:r>
            <a:endParaRPr lang="en-US" sz="1200" dirty="0" smtClean="0">
              <a:latin typeface="Bookman Old Style" pitchFamily="18" charset="0"/>
            </a:endParaRPr>
          </a:p>
          <a:p>
            <a:pPr algn="just">
              <a:buFont typeface="Arial" charset="0"/>
              <a:buChar char="•"/>
            </a:pPr>
            <a:r>
              <a:rPr lang="ro-RO" sz="1200" dirty="0" smtClean="0">
                <a:latin typeface="Bookman Old Style" pitchFamily="18" charset="0"/>
              </a:rPr>
              <a:t> Candidaţii  </a:t>
            </a:r>
            <a:r>
              <a:rPr lang="ro-RO" sz="1200" dirty="0">
                <a:latin typeface="Bookman Old Style" pitchFamily="18" charset="0"/>
              </a:rPr>
              <a:t>declaraţi </a:t>
            </a:r>
            <a:r>
              <a:rPr lang="ro-RO" sz="1200" b="1" dirty="0">
                <a:latin typeface="Bookman Old Style" pitchFamily="18" charset="0"/>
              </a:rPr>
              <a:t>admişi la </a:t>
            </a:r>
            <a:r>
              <a:rPr lang="en-US" sz="1200" b="1" dirty="0" smtClean="0">
                <a:latin typeface="Bookman Old Style" pitchFamily="18" charset="0"/>
              </a:rPr>
              <a:t>tax</a:t>
            </a:r>
            <a:r>
              <a:rPr lang="ro-RO" sz="1200" b="1" dirty="0" smtClean="0">
                <a:latin typeface="Bookman Old Style" pitchFamily="18" charset="0"/>
              </a:rPr>
              <a:t>ă</a:t>
            </a:r>
            <a:r>
              <a:rPr lang="ro-RO" sz="1200" dirty="0" smtClean="0">
                <a:latin typeface="Bookman Old Style" pitchFamily="18" charset="0"/>
              </a:rPr>
              <a:t> </a:t>
            </a:r>
            <a:r>
              <a:rPr lang="ro-RO" sz="1200" dirty="0">
                <a:latin typeface="Bookman Old Style" pitchFamily="18" charset="0"/>
              </a:rPr>
              <a:t>vor achita </a:t>
            </a:r>
            <a:r>
              <a:rPr lang="ro-RO" sz="1200" b="1" dirty="0">
                <a:latin typeface="Bookman Old Style" pitchFamily="18" charset="0"/>
              </a:rPr>
              <a:t>taxa de înmatriculare</a:t>
            </a:r>
            <a:r>
              <a:rPr lang="ro-RO" sz="1200" dirty="0">
                <a:latin typeface="Bookman Old Style" pitchFamily="18" charset="0"/>
              </a:rPr>
              <a:t> în valoare de </a:t>
            </a:r>
            <a:r>
              <a:rPr lang="en-US" sz="1200" b="1" dirty="0" smtClean="0">
                <a:latin typeface="Bookman Old Style" pitchFamily="18" charset="0"/>
              </a:rPr>
              <a:t>75</a:t>
            </a:r>
            <a:r>
              <a:rPr lang="ro-RO" sz="1200" b="1" dirty="0" smtClean="0">
                <a:latin typeface="Bookman Old Style" pitchFamily="18" charset="0"/>
              </a:rPr>
              <a:t>0 </a:t>
            </a:r>
            <a:r>
              <a:rPr lang="ro-RO" sz="1200" b="1" dirty="0">
                <a:latin typeface="Bookman Old Style" pitchFamily="18" charset="0"/>
              </a:rPr>
              <a:t>RON în momentul confirmării locului</a:t>
            </a:r>
            <a:r>
              <a:rPr lang="ro-RO" sz="1200" dirty="0">
                <a:latin typeface="Bookman Old Style" pitchFamily="18" charset="0"/>
              </a:rPr>
              <a:t>.</a:t>
            </a:r>
            <a:endParaRPr lang="en-US" sz="1200" dirty="0">
              <a:latin typeface="Bookman Old Style" pitchFamily="18" charset="0"/>
            </a:endParaRPr>
          </a:p>
        </p:txBody>
      </p:sp>
      <p:sp>
        <p:nvSpPr>
          <p:cNvPr id="7" name="Rectangle 6"/>
          <p:cNvSpPr/>
          <p:nvPr/>
        </p:nvSpPr>
        <p:spPr>
          <a:xfrm>
            <a:off x="4427985" y="6200555"/>
            <a:ext cx="4536503" cy="523220"/>
          </a:xfrm>
          <a:prstGeom prst="rect">
            <a:avLst/>
          </a:prstGeom>
        </p:spPr>
        <p:txBody>
          <a:bodyPr wrap="square">
            <a:spAutoFit/>
          </a:bodyPr>
          <a:lstStyle/>
          <a:p>
            <a:r>
              <a:rPr lang="ro-RO" sz="1400" b="1" i="1" dirty="0">
                <a:latin typeface="Bookman Old Style" pitchFamily="18" charset="0"/>
              </a:rPr>
              <a:t>Director Şcoala </a:t>
            </a:r>
            <a:r>
              <a:rPr lang="en-US" sz="1400" b="1" i="1" dirty="0">
                <a:latin typeface="Bookman Old Style" pitchFamily="18" charset="0"/>
              </a:rPr>
              <a:t> Do</a:t>
            </a:r>
            <a:r>
              <a:rPr lang="ro-RO" sz="1400" b="1" i="1" dirty="0">
                <a:latin typeface="Bookman Old Style" pitchFamily="18" charset="0"/>
              </a:rPr>
              <a:t>ctorală,</a:t>
            </a:r>
          </a:p>
          <a:p>
            <a:r>
              <a:rPr lang="ro-RO" sz="1400" b="1" i="1" dirty="0">
                <a:latin typeface="Bookman Old Style" pitchFamily="18" charset="0"/>
              </a:rPr>
              <a:t>Prof. univ. dr. h</a:t>
            </a:r>
            <a:r>
              <a:rPr lang="ro-RO" sz="1400" b="1" i="1" dirty="0" smtClean="0">
                <a:latin typeface="Bookman Old Style" pitchFamily="18" charset="0"/>
              </a:rPr>
              <a:t>abil.</a:t>
            </a:r>
            <a:r>
              <a:rPr lang="en-US" sz="1400" b="1" i="1" dirty="0" smtClean="0">
                <a:latin typeface="Bookman Old Style" pitchFamily="18" charset="0"/>
              </a:rPr>
              <a:t> </a:t>
            </a:r>
            <a:r>
              <a:rPr lang="ro-RO" sz="1400" b="1" i="1" dirty="0" smtClean="0">
                <a:latin typeface="Bookman Old Style" pitchFamily="18" charset="0"/>
              </a:rPr>
              <a:t>Mircea Nicușor NICOARĂ</a:t>
            </a:r>
            <a:endParaRPr lang="en-US" sz="1400" b="1" i="1" dirty="0">
              <a:latin typeface="Bookman Old Style" pitchFamily="18" charset="0"/>
            </a:endParaRPr>
          </a:p>
        </p:txBody>
      </p:sp>
      <p:sp>
        <p:nvSpPr>
          <p:cNvPr id="15362" name="AutoShape 2" descr="data:image/jpeg;base64,/9j/4AAQSkZJRgABAQAAAQABAAD/2wCEAAkGBhQSERUTExQWFRIWFRgXFxcYFxgZGBgaFxgYGRgZFhgYHCYeGBklHRYZIDAgJCcpLCwsGB4xNTAqNyYrLykBCQoKDgwOGA8PGikcHBwpLCkpKSkpKSkpKSkpKSkpKSkpKSkpKSkpKSkpKSkpKSkpKSkpLCkpKSksKSksLCkpKf/AABEIAOAAsQMBIgACEQEDEQH/xAAcAAABBQEBAQAAAAAAAAAAAAAFAAECBAYDBwj/xABFEAACAQIEBAMFBQUGBQMFAAABEQIhMQADEkEEIlFhBTJxBhNCgZEjUqGx8BRicsHRBzNDgpLhFVNjsvEWJMIlNHOD0v/EABgBAAMBAQAAAAAAAAAAAAAAAAABAwIE/8QAIhEBAQACAwACAgMBAAAAAAAAAAECEQMSMSFBUWETIjJx/9oADAMBAAIRAxEAPwD3HCwsLACwsc55wBAJqbDcq6G+GzeKjFaiAyIhkBk2Ae56XwB1wsR14WvAAT2o8S90MoASMpzQjEgSkgSRFkaj+7vi14P4tHOiK1t0qKEEGokEWDjOjxQ5/GykYyjl5JllxBPmMiBLMAFdKBiP87Hlxf8AFYDJlHMh/eTlGMoD/EDA1U+KH3twNJbio3L+zWpY0uOH7bDUY6hqCY6NJ9Gx9cVpeJwhB5kkVUIkj10tLGDz87KypTz+KERmZ+fJSjEyzIICMI64DWAIQj2c0aY3lnopHperCeMdwPi+ZmgRys2M8sRHNrIzJGQ/xAYw90NxJF0Vzi1x0MzLI058qAU1xZNHTNBgSUSAwS7hE4z/ACQaah4Z4yeX7U5kQY5kcsTB8x1CCCJ94P8ACkpRIZIrtizm+O5uXCWZmRyxlxDMpa8uK66ucLurEdcPvBppHhPGah4nn8TlyOVpyhIckjzTr5T7u0GOsiRvGmCPhfimoDLzOXOARjbUREEyh1jXDxzlFgrhYiJvEsbIsLCwsALCwsLACwsLCwAsLFSfiWWIiWuKNiJCvYVqcAPFPbY5Xl4bNnH7zCW/k1F9iBhbgR9v5Qjl5eZMy05Mjm6YSMZTlDyR1RrEEmpFoiWzxWzOOy83JMjp4uaBjFxGWdiIISECnetIgkN4hxviR42GQQcrLZGbE++Z0qcCNMoxlqbFARy3rgMPBIZcxOGeIakdGXCebCTsdJ0AAxDMolWSArDL1uaHPCOJjnQzDm5ObwwgRX3mZokSZMwpElaRaKUorcCvHxOWcZw4bMzIjSRqnKRA7hgkPUN+lY1GOWboEomZzp5cXIZYy4CNaOcDIkndH921GRyMyMhphl5kQCOQGEFQGvugdPoSD2RwfvZKnBZOXwsZEyEitU5TOmEREEgyRWXAAGn6Ge8U8b43PzoyyjHhsq8czOEv2jPH7mRGEp5eSWUCpEAlxaGk4nLzRyZZyctogHKkJ6YkHzSzJJHmYAqjS4XCeE6oTkDL3chqzKvNzZwWr3haYIOlAhC1mdpPD0qx4mMSftM2RGmUjLMOXBFEmszIJjkMomSQJqgXjOrO4rLypGInA80oAr3kiyXID3mmMYhyryzvbBzxDxHLy5yJy4nLyyYknVOZMTSGUAQNUjIIAJXYGIezfs1nATzs0fazkXAhEayJSEpS3+F7AlkmIGM0QUHDQzXKemBBAhIS0yBk5GMZlE0lDlSNWLqHG8NIcudUB6c0UTAH2gr7uiBNYECukUxR9qfZbiMwxOUI5iy9KknGeqcpSAzJCJhPVEENqACVjfg/h88nhcuOeftIiQerUYwJKBklKQig1SgqAzmT7O6ofPghDLEZTkJhaJkAERb0jrAhgh1dEKAfLP0xlwuYp5HECcAAzokQSSBVZZFQPhIAaNLmTrBzc3LKhURyaDLnmSChenWZ0gUAJq8dfCuBy+FBzM6XvuIVQFyhMCqhl9UaC9Vqwa3S+J4FeznA53E8JLLkZABQGYSVI5c9UTAgB1Aiw/VhYPeHcFP9lEeOkPeRl5jIakFp1SigZtlgVGlgkHHHi8jieI0m0ZbSEoxiE2pc0m1YG4IiHgP7T5nERjAiUjm5cxlEhAH3v91muXkBIlGTJqNNQQca88P1qfDPaARl7qZ1H/DnVzHRSEecJoeYWrTB7I4kTDiQR2/V8YDwTg4ZZH7TmyE84n3cDOcghKg+4ZUZ2BQF6l+J4r3ZcpGilKcRziB3nELVG7VQgeYMCkzrNjWjD4GcB4zkyEYxzsuUiKATBkVenm/DBIHFWT4WGwhhg+FhYWAMLk+ynE5RJy887kAwBfQTMSNcfUUfyNLj/emYEuFOXKTBllyQMqLm0nkkTVhxAJ5rEr4oYZUDEZZzU+XMmgzUkiIJvW4xk/FfbXNhlkw4WJmJDlBzdMo01ETjmBEXDjtjm7T8tSNb4dwUZSgJxjLM93OtYjkzTQLUQPt71674qZ/tVw2Rmyyv2fM0wJEpxhGMY6byQRpzF+a6BpjI8B/aplmcffZeZw8o64kSkJAxno/u8wRhXVCNJAXNSUMGIePcPxEomQhKZRHvIRbAYEgpAkBXlRUphfM9a003tNxccuMSZKAM5yZJZgAIip6mg7PvgF7F+KyhDOiQc2UftOUgmZmDrFPi1xINGDtbHTxHixxnDyjCUZ5sJUEdWrUXyyAJ06gCjqRPQjGY9muMmM3NIBchrqCJuJ0kRqigWQLM98H0Bz2h8UzTl5GYMpEas3zGUomMgDl2jQxkSSQ0wr4KeH+PZeVlZshKJhIicCSokSgjJhqPJFrcgXOMx49ny4gwjlTedKZjGHvL6oygQYE3EZGqIiIvqcXPB/AcnPh7lyORBRy5wIDMxEHMiZC0zlTkG+XMiqEN2QhMeEDNjHMJzQTHlmVl6IpOESCYhEcxRNHtgTxPsjm5R5JwzJKRMDpjmthmIE2e4J3tgnk+xubAxzcrO96ubTMHXGWkgHVCSJRIZiTU0FccuC97HOfFwMzDTKE4QJlGUZSWrQpygBJgTiUQSLoOSfkIeGe0M+HIhmGcC6SnEiCohOJpEA01R2RoXgz4j4v7wxygD72ZETG5jIWidKOhou+mRIScbvEcVDNyiDHWwRWBiKiuoTC36VxnfGONHC5QzIy+3zcsZXDx6CIOvO3ajJRKNxQg4zJumEe0HjInmjJypS9zkkwjmgkyOZ/iZmWR55s6QAxsGZacHfZ/PucwRE4+UixADMol6dQYBuWJSZ1E4znAeHe7jAyGtqJTjoYlzVLoCQ6FE1FBgrxeflxytBVYSMAj8ECkE6LpiljO2g4r2mGUAZ5gAkafEwAyaC3ftiz+0DPixp1qgfLmQN4k3RQIPwkA1Rfl/hk/fDRNREDzVWmRFZNhRKJOziO2DXBaoR93w/vCijIzMIdzrPKAiaRBL0mtcZuJTLdXPaDx08PohEy93mRzAwFmIqMoZZBcc8HkJLXRgMh7LeFzOUJ5hkDmAaySZS0hkZeWKkqLqzcp2FP/AILmDh5qUc7NpLLEIa9GalqGqYMRIKJkx1e2AHB8J4oZe84iOTKAQAHErMy2ACI5hMoJ1McxxOqiYODW5qNVvPHM3JZiTMCQ2JnEiJjqKNohIEG5JAYeGyONzYIa5aSBolqBMgCRWUyIztYkSqmxUVHxcwAHE5bEy8rNY0yJQIJBlpzABYEjloT5sFuC4rKllGMIAx1MhNSij3MdO3TSb3Mrl1El2tcL7TT1CMo6jTUEYzi7aoFSi0akAUdsaDJ46JDYA70x5n7U+ORyfdx/ZJzjCYkFGMYxMURGM5eSJoSIg0EQljh4T7fZuZJHK926MZkZIf5snUR21Y1jnT6vU/8AiMPvfgf6YWBH7Dm/88f6P98LFe7PVQ8TyWZAjeQXqSfoQR9PoFzfDQT/ADoPWp6K9ghZHGu8cyRyz6uJ+lD+f4YCmG29B9HavVI9hahHPnNVXG7hvDcgQACqdl2sja/yq8U/aDNysnJEoZWWJ5maMvUMqAOgROZnBiO+XBVoyAQVW2yr6T1ABVY1AIIkEutNqgRCe00BOfCZaYl71hMR15mVkRkSZARkDJAjXUlUBkDD0svHDxb2VzfdwkZ6TI68zMRWucUYSQ+zEZEASiNJCZpiXh/g3FGYlmZmUQCFI6s6RkPLIaZgS2NSNmDbG44HxMzvDRrnmCFhqgOYSIJddRBCuOhGO0/B8iTJycskt8gr67Stu8U7sMj4d4LEZspGUc3MkNJ08PliSkDGQ1Ay0gtElNHEzxoy8viMyGXCMciJEIAUlm5hjlxlmEB6dUfhoBC9MEpcc+I0xh7qGQcwoKEZIFS/fCyzQAJitK5Pis3/AOnx1ebO4uLIaPu8sGRAJa1mRAbw/wB0NB4Uc2cYSObliQhGJWUQSgTQwkDZFCiHKDgpx+VOYyxGdAD5nJnWOgDtpHlPNd0IXwniFEbBs2KFATXanp8yMFcqWohsPSETWqMhpV7sJ0ZC5hHtW+ulfjfBJZuZz5gHC8plBzJMUNTGkBE6gS0BtTFfj/As3O4iWbKWWBSGXAGbjCIcYrQtRZlffoBgpPOBVnSQLpWgPm9BqMg2hI+XDHMDqIkk6bAV3g9NaspdSYDzYfejShDwkgrVFPYEg2NGAKG/SlMefePZHFjM1RjlhLTLUZHpvFAGhQoXcnHpMpILqBvVWBJdK0EtUgVSTpgXxfDiVSvpaoKoKXZozVu2FM6fWMT4D47xGTP7aEBFL3mRAZWdDvSIhmgamYzDBuQb77hfaCeXKIzc2MhPmhmalDNjZuXkkDTSwjSQXMQPEeFxoQAy6doK/YU9KD7Pezw05ZMdIjCURIyHvMsS0SIRMdVIkgMihNwerue/SuP4b3h/HMkxCnAEgHTGUZyD2WWT+jjjmnKkdQyswyb1Ry5RLIILMgGwUXf5UyP/ABbiEveSiFaIjEUK2iADd0HcRoMdcoEvUZTI3kSXSQFJOirewakGcHfRdBTO4EHMMBDK/Zp6feZWbKMgSeUe7gNYBpFMIkLopSzxFiJGljTpQBcdUSAgLM2HlOw5qUTexqj89Zrf7vdgbgGMZHNZ6sgn6PrQ1ib3IrXXHOWW2pjpT8XyRmADZr8abuip6UuQAPB+G8wERWQAA3ZoPqT+XzPZsmOtL/Q/RI2sBawt+zHDPiIP4RKS6ED8FqH0wY/N01bqNT+wz6j6f74bF/3ffCx0/wATn7KviuUZZZpav06/0xnpRI/lXsh+Qf8AD3xrcyDBBsQvrjMTFO+/yvT5P5YzzT52phfpVl2qar1TAXU1C/LVgH4xL/3PC3I0Q0qoP/uoHlNtSIAI2JACljQyy9+n8iv5D69QDjP+ORA4ngywL30s6OI4c0YYNZGiH4Ylh6eXjQ8HxBKTA+25009MoyjqhQc1gYgGBCKpy4Dx85mZGIzM1ExRllZRBZB+BEA2t88Nlzjm6QYaH76C1R+KA1kK5Jkd9iTfA3gvDcwZ0QYSEROJ8mYqF2ZjX/zR43NWI3K7+HLjOJMDxPL/AHmVmDUTpBmY8Wjp08z0GtaM7kAb4tMHg+CujnZ86gPzEIgMNSSALVulzxAn7fQiY5ebKQERtDim5i5ZixQkDoCccfaPLWTwo5f7ziWYrSjNsO4sXJxswWMO34Unq14dJAcyVW0KyvqdHYSbNtU/JgrCYYFU7JD4iQh0bVNCaibivDTQHeyq3XUN5BCvWvNyrBGLcWTQBlbQBLKugrUryGVQOdV31FsE/kW4iRJTaiatkULFnlJdagUsEK1dhYqojcab45xgqF9/UuhY0tD0rzCLRlmOt/KWa1MYtBAyNV+9XlYZwyMJ2LVQBcHU1QmuoqhbNKzFMcMyI0gi1Q6BoWCoY3oAtlCuO2YamxBPUEosENaQCXFnlNGpYjmRoN5VLAk35WGpMRQ0+cBV0hYRquZlI70IFXck6d+9A7nlJOOUssBoD8BygyZKAQeopJsyiFqNuUbdOwHyES0XUD4Z1YCR5y6tJVch5XUyNRoMfMRqgVqBBiMAcxkor0qH0AHf4iQASa8sizEdKJ/yYqTpAAQLAaoJFGOmSGJSydiKB7U3YXoZFDvKJ8zkY3f41q9UzJXrIyJ6EG4lgBpfShJrumeYemoyA6SACmMRzN/T0u+lAtVQKcx292MddJEjdkkL0KPzExdeaUD8ZxCcE2WNzEKwiAR2Un/mH/LIwzcJ1t1t31JLqCSPWI2wW9lI/bv/AKZX1y16UR+b3xQMUTt6dvw+II9JAEl0K+zQ+2P/AOOX/dD+hxvj/wBRjLytSsLDPCx3Oc5xnOJipS/iPyq7fj8saM4AcePtJev9MQ5vFMPVSUPzP6/XQnGe9pR9vwld5LmTHvuHAABIdSCuby2LY0YP09VsRfv+DOBnivg3vzlyGfPKnlxQUIkEykJCRBRCMfKCrDbHOpl4vezsQYGQY+0lYxRBEVq0IEpXq3e5Mx/X66YB5JnAIT4apJplZmUCS2aZkxUv6HpixDj8z/oH+HiEbdJ5Y/PCkYk0CeK8JLLPFAkGcuDziCZPTq9+IxAMHpCBIBABB8xIOKPi8TLJ4VoDXxJjpLiB70aTEy7WZLsGVjTeKT4jNyZZeXkc0wA/e5RjEMORGoE+iwG8Q4KYhw0Jw0zGXmuNwHOJT+IAB1qBW4AxS34E9R4HK8q3Iig6t6QOgaMWaoiRFsEcvLFKsIGyAEZHURRxj8NPKVpjvivw2VRX2qNTEnt8QIXL8YUqELFp1vYkk0qSNIInYmpiJ2+C9cTVKOWSEixqFgyUBawMd4ikgWdWGnCLJNYjQRtRxA5hUiUhyzoWFyjHY0ijW4IAdjYRez8t4VJYxETRJ3b6oy3JsSRR2naKOGTn7m4Z1MsobM+VLXEJwSGpqRrhkEBsPdlNhaqVqSDLyzB1GTB0g465UX6KCBfliaC7CIBEfNAk6iRiMYlk8zb21aiBqLpETIobxkAwpYQV4xZrzHnEqA80VrYuzSMo9dJDAeEI1CqQkuaTiJkCi1Fa6/HFkF6cd6VXZGwIVNJNQAyieaFdVACY5h3NATVggAAsj70UBEkV0qMo0jLC0bnCIGnTtpAIVj5dNFYctUQDE1AwoAAbBrSqUQEU9mCADYuB+EnpKNPmRavlqwGCUATEIEKUUoNTize5f3mzJgA+YGJI/fiKcwicMnMDpQDYOnMguvKEBuNUfhDaX9S6KpJv+gTIf8zllKNPyqTUxDcrlgan8QAl5okYd1r9KNfLfmS7kBuGEbib13B/N79NV0q1rIoz7LZY1zKtCI+pJ/kK73wINq/m9gTYdzaik94gaH2Xy+ScjvID6RD/ABJxTim8mc/BpYWHWFjuc+jHGf4s88u5P59MaA4z2d5j/Ef+79fNY5ubxTBXMhX6/Jf+aVv3w0vx/n1J+V/6YmY/kB87WP5F9LGkDH+r6IFuWy9R6UOOZZwzBfe5HdofXpty7CNKuZkCyH8jqIIW58op8SZoADeldfp2SNElTsXQFj/EfEMvIjrzJxhBxBnIoc0mQ3WRPRGXoAifIcv2MFnS0/xJBLFT01b1EQ9L6R4YMO4ERZ11knSqUpKhUdIlVSGJ8NnwzYiUJRnHrGQkK0NYnoo3OwijpOOsY/MkRBps9QB+YlTasjVjD1SOI8pseUmoJFVKq2uSBWV4mpA7CSPz7W5ak0DuH5ZAAea1aMwRflkwO4IBCRZY3jzFOKDGJxFzuW3XdfwooW5SmOeuAJg7boMBxdQPWIFUKGHx0x0gaj8SlYhFWFKn4TeCNMcYyqR6O561u6jSnU0GY6YRkHX1IZ7lldHb4aSy8AdPeL5AG5CBJAOpNFUleTUgKYRDJCZAIJ0gpSFDF7pmFgeaxIDl9wQa/eemq2EjTrrBVCDjlAggpCOko2CFb/CAUt4fETQYAeACe61MSEiSZKJEqCT+/QToDQYc7feoaFUi9JBIdCkw4kqTBOHnNmrJUtuo5mB8XWPxDmikAa/E8ToFTue7OlAMlE+aIJ84p5hgCejaiVrUigQhUAGnWEgxTSkDzDuS/WktrEEglW0mYoJAUuA8Vy84T93mRkIaWpxKYAiTL4aHllIA0kJUxejJjsLsGPlLL+6IyoizAu4OEaKAfY2YC+I9h1PQnWOUywxjd/dINF2SFrSXpIbRxN9zdPuwbGgqGj5SSDSTHJ33ZFLXsmew7qKvl0AaT+vX1i+12fWQNsazwTK05EO41f6yZV7or5YyUw6O6D7m34EkDbUvhGN1CKC6YvwT2p8iWFhYWOpLRHGezjU+sv540Jxnc7zGnxHbua45+bxTD1CY/E/nRd72t/OHf6fg0qugFOno+hZ/VNvrYUGz+XNerS3ubOzslT1Y5eVVzLRoSmu96KyNkDd/vHGX/tC8EzeL4L3OTHVM5mWfMLCR1EGSfm+YiTQCuqkP9vqa9LLshtEc3LNKVD5Ds7mzNzRkHoDKiBcursrNvK/an2B4fheDzOIyPeZebliMhKOZKxllw/8AmeYJqgoRgJ7HZfHcVlzOXxubGUCAIyc3aQrIsVDsRy7Ux6X/AGg5Grw7ix/0yf8ATPWSNX8CdyikAXhf7HZf/ci/kKpWmYEXQi3m5euy6ZlbhtPXy7ey3ivG5XHnheJzNXJKUaUm0pwQEpAs2Um7EY9K9/yrcyBqAaCIkex2uhRAawccP+B5Ms/35g82OXo1czMZOVr1kyDSUuYUIrz8Z4oQyyTQLsgDFl7UX8KBA54k4jle1jcmmI9tPbqfDZuVDLkjqE578vMC9W0mb8x081RjaeD+LDMyxMEKQ1MSIoDGMZNMI/GnElLTXHjXiPhuZxkc3iw6ycBU/ZxYA6kkM/vI7yxqf7LPHjLLOVI82WQi04sCNVehiDuBGBQLxXPCdf8AjMy+Xp+bA6FEB6ZQETFRH3oygCCIU5oA18wO2PNvHvbjxPg0c3L4ecClmR94QSXISeoEEjUAxzVusekwekUppFwgCzI0rpRBoHoJC1i1PxbwiGflyysyOqMmJAhnUVvvPVzUKkgRzARxPGyX5jV/QF7G+1GZx0I5s8zKhGJlGeTl5c2DqBhKWZmZkih5gYjld0DpyX9oeviuNy+G4eUzMxlrg1CF5SM4jynlMpCoQBHm0jOcSc/wnipxgXGQOl1jONRGVNx/Viqx6J/Z14RGOT+0zmMziM/nnmAmkGFGBjVRID0oxkqHTHFbJje8Y9+Bb2T9j8nggBAas2URGeaVqlq2ANBEyiVG0tIdYnVomy93cfMRTP7xDNuaBJBEg0L1jYnoyS2NI3oCqRlQwqI4Yjlua2L1EskCti0QzSQUZI457d3as+CMQrBbINoSEUDblJgjtOUdovnI9e57sivzWqu//wCxY6yk/wCfzRCKoO91esK827ncv/UC/mTE9tURY0yHXgY6syDqDMelSK/PZbLqcbQDGL4OazYH96PT71arqfn0FRjajHVweVLk9JYWHwsWTMcAOLCnKnxP5UP6eD+AfiQWae4B/D9b4lzT+reHqtq/W/z6XHf61iYIr0CWy/Io+oFaeZyP6/QdLXB/TGImKY7d7yKH1O96lduRZEm1hV3QoavoN69AaqIxAC4R0/PZk0NXqDIvYkuQAnS/QP58qNPnZvawOIZwIDH3RsLgnutwN6nlciwAF9rS+B4omurIz/xyswxR3qIh/EhYaX5r/Y3L7TiR+5CW1ADJksaUqEmg3oaepeP+z2XxQOXP3gA1xHu8yUApoHVGJGsGJqDSvMagYy3h/wDZqeEzfecJxWZls8wnCGbExBBH3EkQJIkug8yvjlj1srF922shQhOpiq7kghGpr8L1SoJEFE+d/wBpniU5wjwuTzZudRO8YgGREirnl6bJgvd8ccz3eYMoRlmgS0xkQASEFJsRFgRYMCZNMea8P4F4jHjzxWdwwzdUdGmGbGRhFiI06iyyCEakk2Nlxz7GShwnDeJ5UBljhMsxWm46CS86sK7NutszwOZmcBxcJ5uXLKBrKF/s5kgqtRehNUqPH0FlZVAVqHaoNgakogn/ACk35w8edf2leA53FTjDI4bNnOEgswaBCYkOZOWo1ERqIBJHMWsUw5N3RWPQPDeIE4CYRiRGQkLBx0xMZLUxWIN4nlpEs8vHfE8rhcmeZm8sIhIACsStIESFUpRsZODqcZj2AzeNyOH9zxPCZ3IDomDloxRUJOTE6aBsXGMtIDxDxDwHjeP4vJnn5OXlcDlyEhkTzFKemjzI5cZDVWkERGJXlcsT6avp7A+C9is3xKOZxfE6oSzR9hD7kTzQJAuZIqNGNUumBXsd49meF8WeG4nly9YE+mWSKZkDtEgt9D2OPa45aEaUGkEIUemUmFaj02tIJCOMt7QewGRxucM7PnmEgCIGX7uEdJco6pmMiW6TJRqDpRONTkl3L4WvtpsueoCoIIJ6ioHKg1QtB2Eo0oHmXX7w35nqANerjtXWBTmFRvg/s9lcLHRkiY1AROrMzJeTUQIxkTpX3RzRJYaRIzKHdk1tXVKpGyDKodOqNiMQut/DcRlK5+Z+Y1IyB5rgvcB3kQeUj17u1gA+1GQQaRZvGTEya3sV3FQ2rFslChibiOImS/ykdr1jTapK5gAhplcYy0k6+kg731V/GJO/qaE7iBxg3T0YsjyndJAE9AqeQ1xu8o0+Qx1cF9R5Pp0wsMsPjoTRJwG8Y847x/mf9sFycBvFsxzA2AX1NcS5f8tY+qhPdfPvWx/huf8AaBkDRMEWpYiX1oF3HSIcpP6frr6n6G1XAbPv9adqlgfOtTQca5avrXfdBm1etVeqYjhiDUbkEb7h7In0BBW8QaMa0rt1fxJX71Dq0ZSqGMf6fIESC2VaJ76QSXgI7uVU/wCYVATQrRpXrpBOkmFUy1G1XXUNxJGkQSagGbkdJmMSB3tVeoT5vUCW/wAIZ5RHDd2mAyg7EDs+ajCbUVMkMEYvlJTtZISiGBIIDVSyBJCPKREVNq81xXmoQuukAVrRTMVWcXaio7umoST1WAsTIjyyICOIkMWBFQqWJ0mhaN4o0Y0y1IHACE6iteWt6EgAs0LLAs9SWoMtEcq6gBVPTzA3DojQ1EuZYkSaNElm6LIk062OmtTUHSgcQhLc9Ee6AFzVIGIarTzKWAEJ7mhu+5kRQm4KXMmDHWqDDZtAdkQD8hFN1QpUgoHmGggGMSwDurdAEPjN+ur7xjNlKZGom4RIbWmQFC2dOklMsxJR1A0Bop/NNou4JKAboWVUgk6WaCBXby9QPMSCiOXmQr5ZOLAOlptABCySQRppB2qg6NxK1YYSRBJ2ZLG7q/RxM7FHUBfCM8o0qClUVfKLIVAFaVlG4ccQlKzZ/TBteupj1jQSxPTYH0IXQuq6CTTYQMTLHKBsXXdH/MCFRHS2KNyCLiQGkajeo+bKG4Kez+FAuKkw2XU7EXErWZoWNINOaJZIUh89l9H12BsEgHQCQgSga7Mmn+/LX+EUUopYRp8Jl6pQjFImCqNzylAkWYBFOi5o43cRjDcDm6cyEiypjqbHS61e/WgZKBO4icdXD5UeT1J4WFhYvtNU4nP0jubfjX8MB+JNf1+r4ucfO3z/ACH/AI+eKWdV9K/So/Xocc3Ld1XGacP19adv0L9G1/Rkbr0qtv8Ael1UH9b+rrXpvvQYhpDu6DfqaFXRruah1NRFtIm3rv2P9KeiaAETCI/Atn92psibh79S3DCgELVCVzUWVSSbIts0JLOHW4DsBXatltzUTvTeRRmAJ3IrGITBFGA6oh0QPYRRaMunU0QN1AAAVADqH2kQEcJf6aqoES5RAW1UqFNHmKBaUlG+y2GwFiNPS4sUImNQEZhMoxD3pprEeYog81ZARpplqIEsMCWGC6G5PWNSQ2gY1BI8pEYqWJRZK6yO5FQUQRUtN3lTm5SCOcZBtbR7JRkwK6QFdUH3syNABKdq0GmQLAQobskIaqh2KlKQRDzN+xLNGdI037AL0oVFHDTG1ix2+EmLVWKEC4AcGMQlmNn6DvKRAWl05iWKV5dR1DDOJg1A6A7JUWxpuAnS3JXEYVII6ksBUAQt5aEWNAOUmDbAWs6IX6MqwDFB9GToDAhEnrujcupteAO1WeWVgEJMeoAXYmItbSTYArUkYnli4Fu1zUkECpfmEgAGVqUTqjIIhsz/APpnuCq03ihQG/MC+ZokN+h2tEsORNQBKhdPhkLYQMJCnTSGaWBpYoxJP8JVNJuxB/Md7ht12q+o1E0mHiDU1fVVcgB6s6XsSvj3gEkKXK2QLFgEBq2X+QkAoylUV617K7pRHtQn4Hjnrr3JfSsmiK9QKuq82Z5cKW/ZHuCBqtdhClE/8MBYRAZCp0oiCeliCrWJXnwwbT9LfRhBLdUHUUjQR2fhfE68uJ3SPqKH+vzxkcuG+7HW4AY6v90pUsOUF/Z7ikTHYpKzA7W5Uuq2axXiy1dJ5zcaN4WOXvR2+o/rhY6kdBHiJp6V/X1xV1MU/X6/lghxeWxgPlT0y0n1Ho9u4xDkn2rjXXMHpv8Ag9r9aL6vEJCqvcde3e5I6uj1JYkQwRSoOwXpb5W+tRh5Ak9zR/gev66nEVHCMvxPpc+tLI3/APjharfyfze4PMadxqIpHDyhuDt9KLY0C6ndMJHlKNLJKItsTQMXBkQN6UFzhBPUaXJJFd9qk6eliR8XKBcL3hC+XKG/NaldTKIrJokhiMoFGlEX6Ityvava1STTCnmPV6OvQi1StjdCiEZaSSiLMzKFGJNSHIC0jGNh5dVHQbDUeQvAKTI326xaBJqUd0E6Rgbqcrk3LJF6oO9TLatbVj5RCZ5rfiP3hJk2uQT8iSVEhnBBpYKVUAgb9aMEnaldR5sPqfXc1P8AECak12rcMEqogZVdkVe2nU/S7vHT0y/KXkFYBv8AFyIAsk6UFRTQzIgIkmldLRXfY03qUQXUHUMNqCLsn3L5RZsbd0BzeWLAjlo0Qj6naivRC6FHeJAqP4me28gzuN2jY6rACc7btMdk+yQcfR7Pmhq+VX9bEV6gluu0jhz6VZHd120nmAZQrekNoAtLpteVaqv7wZB3B1bYDS/J1O1W9gF5qEB15ZXwwvayG+wPzYSu+8LFrhdRt+8iAgqGtLHYGicRBPUGhu6aaDr1VFXyGuAjQiSlshTZdB8yqbW+IPGla2J3NCK28wpWqIEXIrD9z69qykd9js6Gh5jdiPqw7UlWQJ6SYuWWaBFYAUa0FaAA0NAwCPvAFVpQuuJ5OfVggSFWxy9DqVBapAB6DEDKp2HLtatKMqVSNydKTGHmTVkhAkMmjce2kuQGqu1K4YGf+Oz6D8P64WBmodcv6x/ph8G6NRos4YB+I5J8wuKjGgzcDuKy3jtqIbkcQJAHr+aqm/8AbvjrKT+f4t9q0G9P4sDuIhLLkZRsbjqv5465PGiQofX+bHR9RVb45cppSVanL+fa4ABqexAL612xAlre4+saiNO2w7rojPp/4JbtbbeoO9MQJp05e27Ndld9L0q8NI6PxT7lIEVqGRV2EQJDDEEg3aYNizuO/LSofWSrOX82adrev0Nb1xDcdCZVs/oOa8ulVSrDBMi9gxTZXQAqmaJ7IXEZRsK0PfYRJV0dIpU0kUSLPGTG1adfRfUoOqVKpGgQ6EdhU7m7t6irODQMg7CmwdLmisADQ7XjuMI3QBKVEgGGDpF3VHYmSBLx1dybl+q5m3c0H4HenM2Po+vz6GwdejJoAg5u1GNn05pA9EQ7XqObyhy2TUmtX0DN90hU0qHAUMpihG5JpuSX/qYTsTUuKRiZIj5GqFEAwdvMACPvIAN4AgBYvlogqXBjQ0sqIJ2Nw8RRXfbcMk3LvsaafMLYmSbbja6I1NI1vaiIN8QjatQhXsQanrUDm9QI74DPqof4Xt0LPQsg9L7m0i6/K4t5QAelgQ2j8LxAk9Ks+rbpIVJRJ68vwrCkBVW006V7BUVwPxrgCQmiLOpHrE83zu97uQtiIkkB0QQP3kRECpjWwQpc7xzcype1avqw3QJC42KG+KPG+KwgOaQDLRrqv8PxdW0eyDQXfec0aU006GsmKbcg5QNr0Z45nFBMyWkIyYGlg3kKQLvSpRdBgX+25mbTLigfilv30oP/ADfjizw3s1qIOYTM/vVA/hFoimw2xTHjtZuSf/qGP/T/ANR/phYv/wDp/L+7hY3/ABX8s92tzJYq5oxbnHHGUMXqcobn5LeAnGcBKJ1QKP5rrjUSycVs7hcZsaZiPjOimYCFvUjYi1RbpvvizkeIwm9MhKmxZoO1QX8+1ld4rwwG4wF4v2ciaoP8vTpiV4412FBnW6UsNtJCptWtA+2HGZ3G3ezfR13pbtjOz4HNy/JM+h5h+Nfxxz/4vnwbyxLuCR+B1V7sYx0rXaNLqp+FT1J/mZV3sqBLX6dL0GmhDFAgqWCuds9D2nD5oZkepTpR2JJt2pi1k+0OUUdYB6Fg0NmQhSg9XvjNlPYxq3e77tjtQivzqtsLUvyFT93/AH7rzfEsUcnxGBFJgl7Eb1KUqVqK9C7LrPixWtVv2AP/AHC/zvhBazKPvRLqSQEPT+b6RMqd1ZrcfF1NakI1s8UszxCAHmjbcgC5VCfwY2NLGtPx7KF5gkVpVvuBfY7Fl3OAbFDMH8WPSti7Eg9u+IymQutP1T7x33FOhwFl4/GwEpLoKUVjKgYB2VaJDHKfiOdOkIaXuSyj2Fj3Z9cOY2jcHDnAWNOnYGgsgG+V7XOKfEeMZcbyZ6AuXQUFWK1IG3Lgfl+FZuZ/eTkewoPpFYLcF4BGPw43OPbPYLObnZ3lHu49aaq3X3Ku2Lvh/szEFkORuTUn1Jv88aDh+AA2wQyeFxbHGRi0N4fw4DbF3LyFi9HIxMZONkp+7wsXvc4WAbf/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Subtitle 2"/>
          <p:cNvSpPr txBox="1">
            <a:spLocks/>
          </p:cNvSpPr>
          <p:nvPr/>
        </p:nvSpPr>
        <p:spPr>
          <a:xfrm>
            <a:off x="107504" y="114300"/>
            <a:ext cx="4267200" cy="6858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ro-RO" sz="1100" b="1" smtClean="0">
                <a:solidFill>
                  <a:schemeClr val="tx1"/>
                </a:solidFill>
                <a:latin typeface="Bookman Old Style" pitchFamily="18" charset="0"/>
              </a:rPr>
              <a:t>UNIVERSITATEA “ALEXANDRU IOAN CUZA” din IAŞI</a:t>
            </a:r>
          </a:p>
          <a:p>
            <a:pPr algn="l"/>
            <a:r>
              <a:rPr lang="ro-RO" sz="1100" b="1" smtClean="0">
                <a:solidFill>
                  <a:schemeClr val="tx1"/>
                </a:solidFill>
                <a:latin typeface="Bookman Old Style" pitchFamily="18" charset="0"/>
              </a:rPr>
              <a:t>FACULTATEA DE GEOGRAFIE ŞI GEOLOGIE</a:t>
            </a:r>
          </a:p>
          <a:p>
            <a:pPr algn="l"/>
            <a:r>
              <a:rPr lang="ro-RO" sz="1100" b="1" smtClean="0">
                <a:solidFill>
                  <a:schemeClr val="tx1"/>
                </a:solidFill>
                <a:latin typeface="Bookman Old Style" pitchFamily="18" charset="0"/>
              </a:rPr>
              <a:t>Şcoala Doctorală de GEOȘTIINȚE</a:t>
            </a:r>
            <a:endParaRPr lang="en-US" sz="1100" b="1" dirty="0">
              <a:solidFill>
                <a:schemeClr val="tx1"/>
              </a:solidFill>
              <a:latin typeface="Bookman Old Style" pitchFamily="18" charset="0"/>
            </a:endParaRPr>
          </a:p>
        </p:txBody>
      </p:sp>
    </p:spTree>
    <p:extLst>
      <p:ext uri="{BB962C8B-B14F-4D97-AF65-F5344CB8AC3E}">
        <p14:creationId xmlns:p14="http://schemas.microsoft.com/office/powerpoint/2010/main" val="20569565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295401"/>
            <a:ext cx="9036496" cy="1295400"/>
          </a:xfrm>
        </p:spPr>
        <p:txBody>
          <a:bodyPr>
            <a:normAutofit/>
          </a:bodyPr>
          <a:lstStyle/>
          <a:p>
            <a:r>
              <a:rPr lang="en-US" sz="2400" b="1" dirty="0" smtClean="0"/>
              <a:t>Nu</a:t>
            </a:r>
            <a:r>
              <a:rPr lang="ro-RO" sz="2400" b="1" dirty="0" smtClean="0"/>
              <a:t>mărul de locuri scoase la concurs pentru admiterea la Şcoala Doctorală</a:t>
            </a:r>
            <a:r>
              <a:rPr lang="ro-RO" sz="2400" dirty="0" smtClean="0"/>
              <a:t>, </a:t>
            </a:r>
            <a:r>
              <a:rPr lang="ro-RO" sz="2400" b="1" dirty="0" smtClean="0"/>
              <a:t>septembrie 202</a:t>
            </a:r>
            <a:r>
              <a:rPr lang="en-US" sz="2400" b="1" dirty="0"/>
              <a:t>3</a:t>
            </a:r>
            <a:r>
              <a:rPr lang="en-US" sz="2400" b="1" dirty="0" smtClean="0"/>
              <a:t>, </a:t>
            </a:r>
            <a:r>
              <a:rPr lang="ro-RO" sz="2400" b="1" dirty="0" smtClean="0"/>
              <a:t>conform Hotărârilor Senatului </a:t>
            </a:r>
            <a:r>
              <a:rPr lang="en-US" sz="2400" b="1" dirty="0" smtClean="0"/>
              <a:t>UAIC </a:t>
            </a:r>
            <a:r>
              <a:rPr lang="ro-RO" sz="2400" b="1" dirty="0" smtClean="0"/>
              <a:t>nr. </a:t>
            </a:r>
            <a:r>
              <a:rPr lang="ro-RO" sz="2400" b="1" dirty="0"/>
              <a:t>4</a:t>
            </a:r>
            <a:r>
              <a:rPr lang="ro-RO" sz="2400" b="1" dirty="0" smtClean="0"/>
              <a:t>  și nr. 5 din data de </a:t>
            </a:r>
            <a:r>
              <a:rPr lang="en-US" sz="2400" b="1" dirty="0" smtClean="0"/>
              <a:t>13</a:t>
            </a:r>
            <a:r>
              <a:rPr lang="ro-RO" sz="2400" b="1" dirty="0" smtClean="0"/>
              <a:t>.06.202</a:t>
            </a:r>
            <a:r>
              <a:rPr lang="en-US" sz="2400" b="1" dirty="0" smtClean="0"/>
              <a:t>3</a:t>
            </a:r>
            <a:endParaRPr lang="en-US" sz="2400" b="1" dirty="0">
              <a:solidFill>
                <a:srgbClr val="FF000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125029432"/>
              </p:ext>
            </p:extLst>
          </p:nvPr>
        </p:nvGraphicFramePr>
        <p:xfrm>
          <a:off x="971600" y="2564904"/>
          <a:ext cx="7288290" cy="3474720"/>
        </p:xfrm>
        <a:graphic>
          <a:graphicData uri="http://schemas.openxmlformats.org/drawingml/2006/table">
            <a:tbl>
              <a:tblPr firstRow="1" bandRow="1">
                <a:tableStyleId>{91EBBBCC-DAD2-459C-BE2E-F6DE35CF9A28}</a:tableStyleId>
              </a:tblPr>
              <a:tblGrid>
                <a:gridCol w="509907"/>
                <a:gridCol w="1529470"/>
                <a:gridCol w="1210874"/>
                <a:gridCol w="1195134"/>
                <a:gridCol w="947635"/>
                <a:gridCol w="947635"/>
                <a:gridCol w="947635"/>
              </a:tblGrid>
              <a:tr h="1224136">
                <a:tc>
                  <a:txBody>
                    <a:bodyPr/>
                    <a:lstStyle/>
                    <a:p>
                      <a:pPr algn="ctr"/>
                      <a:r>
                        <a:rPr lang="ro-RO" sz="1200" dirty="0" smtClean="0">
                          <a:solidFill>
                            <a:schemeClr val="tx1"/>
                          </a:solidFill>
                        </a:rPr>
                        <a:t>Nr. crt.</a:t>
                      </a:r>
                      <a:endParaRPr 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ro-RO" sz="1200" dirty="0" smtClean="0">
                          <a:solidFill>
                            <a:schemeClr val="tx1"/>
                          </a:solidFill>
                        </a:rPr>
                        <a:t>Domeniul de doctorat</a:t>
                      </a:r>
                      <a:endParaRPr 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endParaRPr lang="ro-RO" sz="1200" b="1" dirty="0" smtClean="0">
                        <a:solidFill>
                          <a:schemeClr val="tx1"/>
                        </a:solidFill>
                      </a:endParaRPr>
                    </a:p>
                    <a:p>
                      <a:pPr algn="ctr"/>
                      <a:r>
                        <a:rPr lang="en-US" sz="1200" b="1" dirty="0" err="1" smtClean="0">
                          <a:solidFill>
                            <a:schemeClr val="tx1"/>
                          </a:solidFill>
                        </a:rPr>
                        <a:t>Nr</a:t>
                      </a:r>
                      <a:r>
                        <a:rPr lang="en-US" sz="1200" b="1" dirty="0" smtClean="0">
                          <a:solidFill>
                            <a:schemeClr val="tx1"/>
                          </a:solidFill>
                        </a:rPr>
                        <a:t>. </a:t>
                      </a:r>
                      <a:r>
                        <a:rPr lang="ro-RO" sz="1200" b="1" dirty="0" smtClean="0">
                          <a:solidFill>
                            <a:schemeClr val="tx1"/>
                          </a:solidFill>
                        </a:rPr>
                        <a:t>locuri </a:t>
                      </a:r>
                      <a:r>
                        <a:rPr lang="en-US" sz="1200" b="1" dirty="0" smtClean="0">
                          <a:solidFill>
                            <a:schemeClr val="tx1"/>
                          </a:solidFill>
                        </a:rPr>
                        <a:t> </a:t>
                      </a:r>
                      <a:endParaRPr lang="ro-RO" sz="1200" b="1" dirty="0" smtClean="0">
                        <a:solidFill>
                          <a:schemeClr val="tx1"/>
                        </a:solidFill>
                      </a:endParaRPr>
                    </a:p>
                    <a:p>
                      <a:pPr algn="ctr"/>
                      <a:r>
                        <a:rPr lang="ro-RO" sz="1200" b="1" dirty="0" smtClean="0">
                          <a:solidFill>
                            <a:schemeClr val="tx1"/>
                          </a:solidFill>
                        </a:rPr>
                        <a:t>IF</a:t>
                      </a:r>
                    </a:p>
                    <a:p>
                      <a:pPr algn="ctr"/>
                      <a:r>
                        <a:rPr lang="en-US" sz="1200" b="1" dirty="0" smtClean="0">
                          <a:solidFill>
                            <a:schemeClr val="tx1"/>
                          </a:solidFill>
                        </a:rPr>
                        <a:t>BUGET</a:t>
                      </a:r>
                      <a:endParaRPr lang="ro-RO" sz="1200" b="1" dirty="0" smtClean="0">
                        <a:solidFill>
                          <a:schemeClr val="tx1"/>
                        </a:solidFill>
                      </a:endParaRPr>
                    </a:p>
                    <a:p>
                      <a:pPr algn="ctr"/>
                      <a:r>
                        <a:rPr lang="en-US" sz="1200" b="1" dirty="0" smtClean="0">
                          <a:solidFill>
                            <a:schemeClr val="tx1"/>
                          </a:solidFill>
                        </a:rPr>
                        <a:t>cu B</a:t>
                      </a:r>
                      <a:r>
                        <a:rPr lang="ro-RO" sz="1200" b="1" dirty="0" smtClean="0">
                          <a:solidFill>
                            <a:schemeClr val="tx1"/>
                          </a:solidFill>
                        </a:rPr>
                        <a:t>URSĂ </a:t>
                      </a:r>
                      <a:r>
                        <a:rPr lang="en-US" sz="1200" b="1" dirty="0" smtClean="0">
                          <a:solidFill>
                            <a:schemeClr val="tx1"/>
                          </a:solidFill>
                        </a:rPr>
                        <a:t>ME</a:t>
                      </a:r>
                      <a:endParaRPr lang="ro-RO" sz="1200" b="1" dirty="0" smtClean="0">
                        <a:solidFill>
                          <a:schemeClr val="tx1"/>
                        </a:solidFill>
                      </a:endParaRPr>
                    </a:p>
                    <a:p>
                      <a:pPr algn="ctr"/>
                      <a:endParaRPr lang="ro-RO" sz="1200" b="1" dirty="0" smtClean="0">
                        <a:solidFill>
                          <a:schemeClr val="tx1"/>
                        </a:solidFill>
                      </a:endParaRPr>
                    </a:p>
                    <a:p>
                      <a:pPr algn="ctr"/>
                      <a:endParaRPr lang="ro-RO" sz="1200" b="1" dirty="0" smtClean="0">
                        <a:solidFill>
                          <a:schemeClr val="tx1"/>
                        </a:solidFill>
                      </a:endParaRPr>
                    </a:p>
                    <a:p>
                      <a:pPr algn="ctr"/>
                      <a:r>
                        <a:rPr lang="ro-RO" sz="1200" b="1" dirty="0" smtClean="0">
                          <a:solidFill>
                            <a:schemeClr val="tx1"/>
                          </a:solidFill>
                        </a:rPr>
                        <a:t>(români,UE, SEE)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200" b="1" dirty="0" err="1" smtClean="0">
                          <a:solidFill>
                            <a:schemeClr val="tx1"/>
                          </a:solidFill>
                        </a:rPr>
                        <a:t>Nr</a:t>
                      </a:r>
                      <a:r>
                        <a:rPr lang="en-US" sz="1200" b="1" dirty="0" smtClean="0">
                          <a:solidFill>
                            <a:schemeClr val="tx1"/>
                          </a:solidFill>
                        </a:rPr>
                        <a:t>. </a:t>
                      </a:r>
                      <a:r>
                        <a:rPr lang="ro-RO" sz="1200" b="1" dirty="0" smtClean="0">
                          <a:solidFill>
                            <a:schemeClr val="tx1"/>
                          </a:solidFill>
                        </a:rPr>
                        <a:t>locuri </a:t>
                      </a:r>
                      <a:r>
                        <a:rPr lang="en-US" sz="1200" b="1" dirty="0" smtClean="0">
                          <a:solidFill>
                            <a:schemeClr val="tx1"/>
                          </a:solidFill>
                        </a:rPr>
                        <a:t> </a:t>
                      </a:r>
                      <a:endParaRPr lang="ro-RO" sz="1200" b="1" dirty="0" smtClean="0">
                        <a:solidFill>
                          <a:schemeClr val="tx1"/>
                        </a:solidFill>
                      </a:endParaRPr>
                    </a:p>
                    <a:p>
                      <a:pPr algn="ctr"/>
                      <a:r>
                        <a:rPr lang="ro-RO" sz="1200" b="1" dirty="0" smtClean="0">
                          <a:solidFill>
                            <a:schemeClr val="tx1"/>
                          </a:solidFill>
                        </a:rPr>
                        <a:t>IF/IFR</a:t>
                      </a:r>
                    </a:p>
                    <a:p>
                      <a:pPr algn="ctr"/>
                      <a:r>
                        <a:rPr lang="en-US" sz="1200" b="1" dirty="0" smtClean="0">
                          <a:solidFill>
                            <a:schemeClr val="tx1"/>
                          </a:solidFill>
                        </a:rPr>
                        <a:t>BUGET</a:t>
                      </a:r>
                      <a:endParaRPr lang="ro-RO" sz="1200" b="1" dirty="0" smtClean="0">
                        <a:solidFill>
                          <a:schemeClr val="tx1"/>
                        </a:solidFill>
                      </a:endParaRPr>
                    </a:p>
                    <a:p>
                      <a:pPr algn="ctr"/>
                      <a:r>
                        <a:rPr lang="ro-RO" sz="1200" b="1" dirty="0" smtClean="0">
                          <a:solidFill>
                            <a:schemeClr val="tx1"/>
                          </a:solidFill>
                        </a:rPr>
                        <a:t>fără </a:t>
                      </a:r>
                      <a:r>
                        <a:rPr lang="en-US" sz="1200" b="1" dirty="0" smtClean="0">
                          <a:solidFill>
                            <a:schemeClr val="tx1"/>
                          </a:solidFill>
                        </a:rPr>
                        <a:t> B</a:t>
                      </a:r>
                      <a:r>
                        <a:rPr lang="ro-RO" sz="1200" b="1" dirty="0" smtClean="0">
                          <a:solidFill>
                            <a:schemeClr val="tx1"/>
                          </a:solidFill>
                        </a:rPr>
                        <a:t>URSĂ </a:t>
                      </a:r>
                    </a:p>
                    <a:p>
                      <a:pPr algn="ctr"/>
                      <a:endParaRPr lang="ro-RO" sz="1200" b="1" dirty="0" smtClean="0">
                        <a:solidFill>
                          <a:schemeClr val="tx1"/>
                        </a:solidFill>
                      </a:endParaRPr>
                    </a:p>
                    <a:p>
                      <a:pPr algn="ctr"/>
                      <a:r>
                        <a:rPr lang="ro-RO" sz="1200" b="1" dirty="0" smtClean="0">
                          <a:solidFill>
                            <a:schemeClr val="tx1"/>
                          </a:solidFill>
                        </a:rPr>
                        <a:t>(români,UE, SEE)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200" b="1" dirty="0" err="1" smtClean="0">
                          <a:solidFill>
                            <a:schemeClr val="tx1"/>
                          </a:solidFill>
                        </a:rPr>
                        <a:t>Nr</a:t>
                      </a:r>
                      <a:r>
                        <a:rPr lang="en-US" sz="1200" b="1" dirty="0" smtClean="0">
                          <a:solidFill>
                            <a:schemeClr val="tx1"/>
                          </a:solidFill>
                        </a:rPr>
                        <a:t>. </a:t>
                      </a:r>
                      <a:r>
                        <a:rPr lang="ro-RO" sz="1200" b="1" dirty="0" smtClean="0">
                          <a:solidFill>
                            <a:schemeClr val="tx1"/>
                          </a:solidFill>
                        </a:rPr>
                        <a:t>locuri </a:t>
                      </a:r>
                      <a:r>
                        <a:rPr lang="en-US" sz="1200" b="1" dirty="0" smtClean="0">
                          <a:solidFill>
                            <a:schemeClr val="tx1"/>
                          </a:solidFill>
                        </a:rPr>
                        <a:t> </a:t>
                      </a:r>
                      <a:endParaRPr lang="ro-RO" sz="1200" b="1" dirty="0" smtClean="0">
                        <a:solidFill>
                          <a:schemeClr val="tx1"/>
                        </a:solidFill>
                      </a:endParaRPr>
                    </a:p>
                    <a:p>
                      <a:pPr algn="ctr"/>
                      <a:r>
                        <a:rPr lang="ro-RO" sz="1200" b="1" dirty="0" smtClean="0">
                          <a:solidFill>
                            <a:schemeClr val="tx1"/>
                          </a:solidFill>
                        </a:rPr>
                        <a:t>IF/IFR</a:t>
                      </a:r>
                    </a:p>
                    <a:p>
                      <a:pPr algn="ctr"/>
                      <a:r>
                        <a:rPr lang="ro-RO" sz="1200" b="1" dirty="0" smtClean="0">
                          <a:solidFill>
                            <a:schemeClr val="tx1"/>
                          </a:solidFill>
                        </a:rPr>
                        <a:t>TAXĂ </a:t>
                      </a:r>
                    </a:p>
                    <a:p>
                      <a:pPr algn="ctr"/>
                      <a:endParaRPr lang="ro-RO" sz="1200" b="1" dirty="0" smtClean="0">
                        <a:solidFill>
                          <a:schemeClr val="tx1"/>
                        </a:solidFill>
                      </a:endParaRPr>
                    </a:p>
                    <a:p>
                      <a:pPr algn="ctr"/>
                      <a:r>
                        <a:rPr lang="ro-RO" sz="1200" b="1" dirty="0" smtClean="0">
                          <a:solidFill>
                            <a:schemeClr val="tx1"/>
                          </a:solidFill>
                        </a:rPr>
                        <a:t>(români,UE, SEE)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200" b="1" dirty="0" err="1" smtClean="0">
                          <a:solidFill>
                            <a:schemeClr val="tx1"/>
                          </a:solidFill>
                        </a:rPr>
                        <a:t>Nr</a:t>
                      </a:r>
                      <a:r>
                        <a:rPr lang="en-US" sz="1200" b="1" dirty="0" smtClean="0">
                          <a:solidFill>
                            <a:schemeClr val="tx1"/>
                          </a:solidFill>
                        </a:rPr>
                        <a:t>. </a:t>
                      </a:r>
                      <a:r>
                        <a:rPr lang="ro-RO" sz="1200" b="1" dirty="0" smtClean="0">
                          <a:solidFill>
                            <a:schemeClr val="tx1"/>
                          </a:solidFill>
                        </a:rPr>
                        <a:t>locuri </a:t>
                      </a:r>
                      <a:r>
                        <a:rPr lang="en-US" sz="1200" b="1" dirty="0" smtClean="0">
                          <a:solidFill>
                            <a:schemeClr val="tx1"/>
                          </a:solidFill>
                        </a:rPr>
                        <a:t> </a:t>
                      </a:r>
                      <a:endParaRPr lang="ro-RO" sz="1200" b="1" dirty="0" smtClean="0">
                        <a:solidFill>
                          <a:schemeClr val="tx1"/>
                        </a:solidFill>
                      </a:endParaRPr>
                    </a:p>
                    <a:p>
                      <a:pPr algn="ctr"/>
                      <a:r>
                        <a:rPr lang="ro-RO" sz="1200" b="1" dirty="0" smtClean="0">
                          <a:solidFill>
                            <a:schemeClr val="tx1"/>
                          </a:solidFill>
                        </a:rPr>
                        <a:t>IF/IFR</a:t>
                      </a:r>
                    </a:p>
                    <a:p>
                      <a:pPr algn="ctr"/>
                      <a:r>
                        <a:rPr lang="ro-RO" sz="1200" b="1" dirty="0" smtClean="0">
                          <a:solidFill>
                            <a:schemeClr val="tx1"/>
                          </a:solidFill>
                        </a:rPr>
                        <a:t>TAXĂ </a:t>
                      </a:r>
                    </a:p>
                    <a:p>
                      <a:pPr algn="ctr"/>
                      <a:r>
                        <a:rPr lang="ro-RO" sz="1200" b="1" dirty="0" smtClean="0">
                          <a:solidFill>
                            <a:schemeClr val="tx1"/>
                          </a:solidFill>
                        </a:rPr>
                        <a:t>R</a:t>
                      </a:r>
                      <a:r>
                        <a:rPr lang="it-IT" sz="1200" b="1" dirty="0" smtClean="0">
                          <a:solidFill>
                            <a:schemeClr val="tx1"/>
                          </a:solidFill>
                        </a:rPr>
                        <a:t>omâni de pretutindeni, bursieri ai statului</a:t>
                      </a:r>
                      <a:endParaRPr lang="ro-RO" sz="12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ro-RO" sz="1200" b="1" dirty="0" smtClean="0">
                          <a:solidFill>
                            <a:schemeClr val="tx1"/>
                          </a:solidFill>
                        </a:rPr>
                        <a:t>Total</a:t>
                      </a:r>
                    </a:p>
                    <a:p>
                      <a:pPr algn="ctr"/>
                      <a:r>
                        <a:rPr lang="ro-RO" sz="1200" b="1" dirty="0" smtClean="0">
                          <a:solidFill>
                            <a:schemeClr val="tx1"/>
                          </a:solidFill>
                        </a:rPr>
                        <a:t>locuri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r h="325639">
                <a:tc>
                  <a:txBody>
                    <a:bodyPr/>
                    <a:lstStyle/>
                    <a:p>
                      <a:pPr algn="ctr"/>
                      <a:r>
                        <a:rPr lang="ro-RO" b="1" dirty="0" smtClean="0">
                          <a:solidFill>
                            <a:schemeClr val="tx1"/>
                          </a:solidFill>
                        </a:rPr>
                        <a:t>1</a:t>
                      </a:r>
                      <a:endParaRPr lang="en-US"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a:txBody>
                    <a:bodyPr/>
                    <a:lstStyle/>
                    <a:p>
                      <a:pPr algn="ctr"/>
                      <a:r>
                        <a:rPr lang="ro-RO" b="1" dirty="0" smtClean="0">
                          <a:solidFill>
                            <a:schemeClr val="tx1"/>
                          </a:solidFill>
                        </a:rPr>
                        <a:t>GEOGRAFIE</a:t>
                      </a:r>
                      <a:endParaRPr lang="en-US"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a:txBody>
                    <a:bodyPr/>
                    <a:lstStyle/>
                    <a:p>
                      <a:pPr algn="ctr"/>
                      <a:r>
                        <a:rPr lang="ro-RO" b="1" dirty="0" smtClean="0">
                          <a:solidFill>
                            <a:schemeClr val="tx1"/>
                          </a:solidFill>
                        </a:rPr>
                        <a:t>4</a:t>
                      </a:r>
                      <a:endParaRPr lang="en-US"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a:txBody>
                    <a:bodyPr/>
                    <a:lstStyle/>
                    <a:p>
                      <a:pPr algn="ctr">
                        <a:buFontTx/>
                        <a:buNone/>
                      </a:pPr>
                      <a:r>
                        <a:rPr lang="ro-RO" sz="1600" b="1" dirty="0" smtClean="0">
                          <a:solidFill>
                            <a:schemeClr val="tx1"/>
                          </a:solidFill>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a:txBody>
                    <a:bodyPr/>
                    <a:lstStyle/>
                    <a:p>
                      <a:pPr algn="ctr">
                        <a:buFontTx/>
                        <a:buNone/>
                      </a:pPr>
                      <a:r>
                        <a:rPr lang="ro-RO" sz="1600" b="1" dirty="0" smtClean="0">
                          <a:solidFill>
                            <a:schemeClr val="tx1"/>
                          </a:solidFill>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a:txBody>
                    <a:bodyPr/>
                    <a:lstStyle/>
                    <a:p>
                      <a:pPr algn="ctr">
                        <a:buFontTx/>
                        <a:buNone/>
                      </a:pPr>
                      <a:r>
                        <a:rPr lang="ro-RO" sz="1600" b="1" dirty="0" smtClean="0">
                          <a:solidFill>
                            <a:schemeClr val="tx1"/>
                          </a:solidFill>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a:txBody>
                    <a:bodyPr/>
                    <a:lstStyle/>
                    <a:p>
                      <a:pPr algn="ctr">
                        <a:buFontTx/>
                        <a:buNone/>
                      </a:pPr>
                      <a:r>
                        <a:rPr lang="ro-RO" sz="1600" b="1" dirty="0" smtClean="0">
                          <a:solidFill>
                            <a:schemeClr val="tx1"/>
                          </a:solidFill>
                        </a:rPr>
                        <a:t>14</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r>
              <a:tr h="325639">
                <a:tc>
                  <a:txBody>
                    <a:bodyPr/>
                    <a:lstStyle/>
                    <a:p>
                      <a:pPr algn="ctr"/>
                      <a:r>
                        <a:rPr lang="ro-RO" b="1" dirty="0" smtClean="0">
                          <a:solidFill>
                            <a:schemeClr val="tx1"/>
                          </a:solidFill>
                        </a:rPr>
                        <a:t>2</a:t>
                      </a:r>
                      <a:endParaRPr lang="en-US"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a:txBody>
                    <a:bodyPr/>
                    <a:lstStyle/>
                    <a:p>
                      <a:pPr algn="ctr"/>
                      <a:r>
                        <a:rPr lang="ro-RO" b="1" dirty="0" smtClean="0">
                          <a:solidFill>
                            <a:schemeClr val="tx1"/>
                          </a:solidFill>
                        </a:rPr>
                        <a:t>GEOLOGIE</a:t>
                      </a:r>
                      <a:endParaRPr lang="en-US"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a:txBody>
                    <a:bodyPr/>
                    <a:lstStyle/>
                    <a:p>
                      <a:pPr algn="ctr"/>
                      <a:r>
                        <a:rPr lang="ro-RO" b="1" dirty="0" smtClean="0">
                          <a:solidFill>
                            <a:schemeClr val="tx1"/>
                          </a:solidFill>
                        </a:rPr>
                        <a:t>2</a:t>
                      </a:r>
                      <a:endParaRPr lang="en-US"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a:txBody>
                    <a:bodyPr/>
                    <a:lstStyle/>
                    <a:p>
                      <a:pPr algn="ctr">
                        <a:buFontTx/>
                        <a:buNone/>
                      </a:pPr>
                      <a:r>
                        <a:rPr lang="ro-RO" sz="1600" b="1" dirty="0" smtClean="0">
                          <a:solidFill>
                            <a:schemeClr val="tx1"/>
                          </a:solidFill>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a:txBody>
                    <a:bodyPr/>
                    <a:lstStyle/>
                    <a:p>
                      <a:pPr algn="ctr">
                        <a:buFontTx/>
                        <a:buNone/>
                      </a:pPr>
                      <a:r>
                        <a:rPr lang="ro-RO" sz="1600" b="1" dirty="0" smtClean="0">
                          <a:solidFill>
                            <a:schemeClr val="tx1"/>
                          </a:solidFill>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a:txBody>
                    <a:bodyPr/>
                    <a:lstStyle/>
                    <a:p>
                      <a:pPr algn="ctr">
                        <a:buFontTx/>
                        <a:buNone/>
                      </a:pPr>
                      <a:r>
                        <a:rPr lang="ro-RO" sz="1600" b="1" dirty="0" smtClean="0">
                          <a:solidFill>
                            <a:schemeClr val="tx1"/>
                          </a:solidFill>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a:txBody>
                    <a:bodyPr/>
                    <a:lstStyle/>
                    <a:p>
                      <a:pPr algn="ctr">
                        <a:buFontTx/>
                        <a:buNone/>
                      </a:pPr>
                      <a:r>
                        <a:rPr lang="ro-RO" sz="1600" b="1" dirty="0" smtClean="0">
                          <a:solidFill>
                            <a:schemeClr val="tx1"/>
                          </a:solidFill>
                        </a:rPr>
                        <a:t>6</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r>
              <a:tr h="455895">
                <a:tc>
                  <a:txBody>
                    <a:bodyPr/>
                    <a:lstStyle/>
                    <a:p>
                      <a:pPr algn="ctr"/>
                      <a:r>
                        <a:rPr lang="ro-RO" b="1" dirty="0" smtClean="0">
                          <a:solidFill>
                            <a:schemeClr val="tx1"/>
                          </a:solidFill>
                        </a:rPr>
                        <a:t>3</a:t>
                      </a:r>
                      <a:endParaRPr lang="en-US"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a:txBody>
                    <a:bodyPr/>
                    <a:lstStyle/>
                    <a:p>
                      <a:pPr algn="ctr"/>
                      <a:r>
                        <a:rPr lang="ro-RO" b="1" dirty="0" smtClean="0">
                          <a:solidFill>
                            <a:schemeClr val="tx1"/>
                          </a:solidFill>
                        </a:rPr>
                        <a:t>ȘTIINȚA MEDIULUI</a:t>
                      </a:r>
                      <a:endParaRPr lang="en-US"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a:txBody>
                    <a:bodyPr/>
                    <a:lstStyle/>
                    <a:p>
                      <a:pPr algn="ctr"/>
                      <a:r>
                        <a:rPr lang="ro-RO" b="1" dirty="0" smtClean="0">
                          <a:solidFill>
                            <a:schemeClr val="tx1"/>
                          </a:solidFill>
                        </a:rPr>
                        <a:t>2</a:t>
                      </a:r>
                      <a:endParaRPr lang="en-US"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a:txBody>
                    <a:bodyPr/>
                    <a:lstStyle/>
                    <a:p>
                      <a:pPr algn="ctr">
                        <a:buFontTx/>
                        <a:buNone/>
                      </a:pPr>
                      <a:r>
                        <a:rPr lang="ro-RO" sz="1600" b="1" dirty="0" smtClean="0">
                          <a:solidFill>
                            <a:schemeClr val="tx1"/>
                          </a:solidFill>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a:txBody>
                    <a:bodyPr/>
                    <a:lstStyle/>
                    <a:p>
                      <a:pPr algn="ctr">
                        <a:buFontTx/>
                        <a:buNone/>
                      </a:pPr>
                      <a:r>
                        <a:rPr lang="ro-RO" sz="1600" b="1" dirty="0" smtClean="0">
                          <a:solidFill>
                            <a:schemeClr val="tx1"/>
                          </a:solidFill>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a:txBody>
                    <a:bodyPr/>
                    <a:lstStyle/>
                    <a:p>
                      <a:pPr algn="ctr">
                        <a:buFontTx/>
                        <a:buNone/>
                      </a:pPr>
                      <a:r>
                        <a:rPr lang="ro-RO" sz="1600" b="1" dirty="0" smtClean="0">
                          <a:solidFill>
                            <a:schemeClr val="tx1"/>
                          </a:solidFill>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c>
                  <a:txBody>
                    <a:bodyPr/>
                    <a:lstStyle/>
                    <a:p>
                      <a:pPr algn="ctr">
                        <a:buFontTx/>
                        <a:buNone/>
                      </a:pPr>
                      <a:r>
                        <a:rPr lang="ro-RO" sz="1600" b="1" dirty="0" smtClean="0">
                          <a:solidFill>
                            <a:schemeClr val="tx1"/>
                          </a:solidFill>
                        </a:rPr>
                        <a:t>6</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7E7"/>
                    </a:solidFill>
                  </a:tcPr>
                </a:tc>
              </a:tr>
              <a:tr h="280541">
                <a:tc gridSpan="2">
                  <a:txBody>
                    <a:bodyPr/>
                    <a:lstStyle/>
                    <a:p>
                      <a:pPr algn="l"/>
                      <a:r>
                        <a:rPr lang="ro-RO" b="1" dirty="0" smtClean="0">
                          <a:solidFill>
                            <a:schemeClr val="tx1"/>
                          </a:solidFill>
                        </a:rPr>
                        <a:t>TOTAL</a:t>
                      </a:r>
                      <a:endParaRPr lang="en-US"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hMerge="1">
                  <a:txBody>
                    <a:bodyPr/>
                    <a:lstStyle/>
                    <a:p>
                      <a:endParaRPr lang="en-US" dirty="0"/>
                    </a:p>
                  </a:txBody>
                  <a:tcPr/>
                </a:tc>
                <a:tc>
                  <a:txBody>
                    <a:bodyPr/>
                    <a:lstStyle/>
                    <a:p>
                      <a:pPr algn="ctr"/>
                      <a:r>
                        <a:rPr lang="ro-RO" b="1" dirty="0" smtClean="0">
                          <a:solidFill>
                            <a:schemeClr val="tx1"/>
                          </a:solidFill>
                        </a:rPr>
                        <a:t>8</a:t>
                      </a:r>
                      <a:endParaRPr lang="en-US"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ro-RO" b="1" dirty="0" smtClean="0">
                          <a:solidFill>
                            <a:schemeClr val="tx1"/>
                          </a:solidFill>
                        </a:rPr>
                        <a:t>9</a:t>
                      </a:r>
                      <a:endParaRPr lang="en-US"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ro-RO" b="1" dirty="0" smtClean="0">
                          <a:solidFill>
                            <a:schemeClr val="tx1"/>
                          </a:solidFill>
                        </a:rPr>
                        <a:t>6</a:t>
                      </a:r>
                      <a:endParaRPr lang="en-US"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ro-RO" b="1" dirty="0" smtClean="0">
                          <a:solidFill>
                            <a:schemeClr val="tx1"/>
                          </a:solidFill>
                        </a:rPr>
                        <a:t>3</a:t>
                      </a:r>
                      <a:endParaRPr lang="en-US"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ro-RO" b="1" dirty="0" smtClean="0">
                          <a:solidFill>
                            <a:schemeClr val="tx1"/>
                          </a:solidFill>
                        </a:rPr>
                        <a:t>26</a:t>
                      </a:r>
                      <a:endParaRPr lang="en-US"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bl>
          </a:graphicData>
        </a:graphic>
      </p:graphicFrame>
      <p:sp>
        <p:nvSpPr>
          <p:cNvPr id="5" name="Rectangle 4"/>
          <p:cNvSpPr/>
          <p:nvPr/>
        </p:nvSpPr>
        <p:spPr>
          <a:xfrm>
            <a:off x="5074096" y="6237312"/>
            <a:ext cx="3962400" cy="461665"/>
          </a:xfrm>
          <a:prstGeom prst="rect">
            <a:avLst/>
          </a:prstGeom>
        </p:spPr>
        <p:txBody>
          <a:bodyPr wrap="square">
            <a:spAutoFit/>
          </a:bodyPr>
          <a:lstStyle/>
          <a:p>
            <a:r>
              <a:rPr lang="ro-RO" sz="1200" b="1" i="1" dirty="0">
                <a:latin typeface="Bookman Old Style" pitchFamily="18" charset="0"/>
              </a:rPr>
              <a:t>Director Şcoala </a:t>
            </a:r>
            <a:r>
              <a:rPr lang="en-US" sz="1200" b="1" i="1" dirty="0">
                <a:latin typeface="Bookman Old Style" pitchFamily="18" charset="0"/>
              </a:rPr>
              <a:t> Do</a:t>
            </a:r>
            <a:r>
              <a:rPr lang="ro-RO" sz="1200" b="1" i="1" dirty="0">
                <a:latin typeface="Bookman Old Style" pitchFamily="18" charset="0"/>
              </a:rPr>
              <a:t>ctorală,</a:t>
            </a:r>
          </a:p>
          <a:p>
            <a:r>
              <a:rPr lang="ro-RO" sz="1200" b="1" i="1" dirty="0" smtClean="0">
                <a:latin typeface="Bookman Old Style" pitchFamily="18" charset="0"/>
              </a:rPr>
              <a:t>Prof</a:t>
            </a:r>
            <a:r>
              <a:rPr lang="ro-RO" sz="1200" b="1" i="1" dirty="0">
                <a:latin typeface="Bookman Old Style" pitchFamily="18" charset="0"/>
              </a:rPr>
              <a:t>. univ. dr. </a:t>
            </a:r>
            <a:r>
              <a:rPr lang="en-US" sz="1200" b="1" i="1" dirty="0">
                <a:latin typeface="Bookman Old Style" pitchFamily="18" charset="0"/>
              </a:rPr>
              <a:t> </a:t>
            </a:r>
            <a:r>
              <a:rPr lang="ro-RO" sz="1200" b="1" i="1" dirty="0">
                <a:latin typeface="Bookman Old Style" pitchFamily="18" charset="0"/>
              </a:rPr>
              <a:t>h</a:t>
            </a:r>
            <a:r>
              <a:rPr lang="ro-RO" sz="1200" b="1" i="1" dirty="0" smtClean="0">
                <a:latin typeface="Bookman Old Style" pitchFamily="18" charset="0"/>
              </a:rPr>
              <a:t>abil. Mircea Nicușor NICOARĂ</a:t>
            </a:r>
            <a:endParaRPr lang="en-US" sz="1200" b="1" i="1" dirty="0">
              <a:latin typeface="Bookman Old Style" pitchFamily="18" charset="0"/>
            </a:endParaRPr>
          </a:p>
        </p:txBody>
      </p:sp>
      <p:sp>
        <p:nvSpPr>
          <p:cNvPr id="8" name="Subtitle 2"/>
          <p:cNvSpPr txBox="1">
            <a:spLocks/>
          </p:cNvSpPr>
          <p:nvPr/>
        </p:nvSpPr>
        <p:spPr>
          <a:xfrm>
            <a:off x="107504" y="114300"/>
            <a:ext cx="4267200" cy="6858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ro-RO" sz="1100" b="1" smtClean="0">
                <a:solidFill>
                  <a:schemeClr val="tx1"/>
                </a:solidFill>
                <a:latin typeface="Bookman Old Style" pitchFamily="18" charset="0"/>
              </a:rPr>
              <a:t>UNIVERSITATEA “ALEXANDRU IOAN CUZA” din IAŞI</a:t>
            </a:r>
          </a:p>
          <a:p>
            <a:pPr algn="l"/>
            <a:r>
              <a:rPr lang="ro-RO" sz="1100" b="1" smtClean="0">
                <a:solidFill>
                  <a:schemeClr val="tx1"/>
                </a:solidFill>
                <a:latin typeface="Bookman Old Style" pitchFamily="18" charset="0"/>
              </a:rPr>
              <a:t>FACULTATEA DE GEOGRAFIE ŞI GEOLOGIE</a:t>
            </a:r>
          </a:p>
          <a:p>
            <a:pPr algn="l"/>
            <a:r>
              <a:rPr lang="ro-RO" sz="1100" b="1" smtClean="0">
                <a:solidFill>
                  <a:schemeClr val="tx1"/>
                </a:solidFill>
                <a:latin typeface="Bookman Old Style" pitchFamily="18" charset="0"/>
              </a:rPr>
              <a:t>Şcoala Doctorală de GEOȘTIINȚE</a:t>
            </a:r>
            <a:endParaRPr lang="en-US" sz="1100" b="1" dirty="0">
              <a:solidFill>
                <a:schemeClr val="tx1"/>
              </a:solidFill>
              <a:latin typeface="Bookman Old Style" pitchFamily="18" charset="0"/>
            </a:endParaRPr>
          </a:p>
        </p:txBody>
      </p:sp>
    </p:spTree>
    <p:extLst>
      <p:ext uri="{BB962C8B-B14F-4D97-AF65-F5344CB8AC3E}">
        <p14:creationId xmlns:p14="http://schemas.microsoft.com/office/powerpoint/2010/main" val="30550262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txBox="1">
            <a:spLocks/>
          </p:cNvSpPr>
          <p:nvPr/>
        </p:nvSpPr>
        <p:spPr>
          <a:xfrm>
            <a:off x="107504" y="114300"/>
            <a:ext cx="4267200" cy="6858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ro-RO" sz="1100" b="1" smtClean="0">
                <a:solidFill>
                  <a:schemeClr val="tx1"/>
                </a:solidFill>
                <a:latin typeface="Bookman Old Style" pitchFamily="18" charset="0"/>
              </a:rPr>
              <a:t>UNIVERSITATEA “ALEXANDRU IOAN CUZA” din IAŞI</a:t>
            </a:r>
          </a:p>
          <a:p>
            <a:pPr algn="l"/>
            <a:r>
              <a:rPr lang="ro-RO" sz="1100" b="1" smtClean="0">
                <a:solidFill>
                  <a:schemeClr val="tx1"/>
                </a:solidFill>
                <a:latin typeface="Bookman Old Style" pitchFamily="18" charset="0"/>
              </a:rPr>
              <a:t>FACULTATEA DE GEOGRAFIE ŞI GEOLOGIE</a:t>
            </a:r>
          </a:p>
          <a:p>
            <a:pPr algn="l"/>
            <a:r>
              <a:rPr lang="ro-RO" sz="1100" b="1" smtClean="0">
                <a:solidFill>
                  <a:schemeClr val="tx1"/>
                </a:solidFill>
                <a:latin typeface="Bookman Old Style" pitchFamily="18" charset="0"/>
              </a:rPr>
              <a:t>Şcoala Doctorală de GEOȘTIINȚE</a:t>
            </a:r>
            <a:endParaRPr lang="en-US" sz="1100" b="1" dirty="0">
              <a:solidFill>
                <a:schemeClr val="tx1"/>
              </a:solidFill>
              <a:latin typeface="Bookman Old Style"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074736415"/>
              </p:ext>
            </p:extLst>
          </p:nvPr>
        </p:nvGraphicFramePr>
        <p:xfrm>
          <a:off x="114198" y="1288525"/>
          <a:ext cx="8922299" cy="5452842"/>
        </p:xfrm>
        <a:graphic>
          <a:graphicData uri="http://schemas.openxmlformats.org/drawingml/2006/table">
            <a:tbl>
              <a:tblPr firstRow="1" bandRow="1">
                <a:tableStyleId>{21E4AEA4-8DFA-4A89-87EB-49C32662AFE0}</a:tableStyleId>
              </a:tblPr>
              <a:tblGrid>
                <a:gridCol w="780702"/>
                <a:gridCol w="3011276"/>
                <a:gridCol w="5130321"/>
              </a:tblGrid>
              <a:tr h="765134">
                <a:tc>
                  <a:txBody>
                    <a:bodyPr/>
                    <a:lstStyle/>
                    <a:p>
                      <a:pPr algn="ctr"/>
                      <a:r>
                        <a:rPr lang="en-US" sz="1600" dirty="0" smtClean="0">
                          <a:solidFill>
                            <a:schemeClr val="tx1"/>
                          </a:solidFill>
                        </a:rPr>
                        <a:t>Nr.</a:t>
                      </a:r>
                      <a:r>
                        <a:rPr lang="en-US" sz="1600" baseline="0" dirty="0" smtClean="0">
                          <a:solidFill>
                            <a:schemeClr val="tx1"/>
                          </a:solidFill>
                        </a:rPr>
                        <a:t> </a:t>
                      </a:r>
                      <a:r>
                        <a:rPr lang="en-US" sz="1600" baseline="0" dirty="0" err="1" smtClean="0">
                          <a:solidFill>
                            <a:schemeClr val="tx1"/>
                          </a:solidFill>
                        </a:rPr>
                        <a:t>crt</a:t>
                      </a:r>
                      <a:r>
                        <a:rPr lang="en-US" sz="1600" baseline="0" dirty="0" smtClean="0">
                          <a:solidFill>
                            <a:schemeClr val="tx1"/>
                          </a:solidFill>
                        </a:rPr>
                        <a:t>.</a:t>
                      </a:r>
                      <a:endParaRPr lang="en-US" sz="1600" dirty="0">
                        <a:solidFill>
                          <a:schemeClr val="tx1"/>
                        </a:solidFill>
                      </a:endParaRPr>
                    </a:p>
                  </a:txBody>
                  <a:tcPr anchor="ctr"/>
                </a:tc>
                <a:tc>
                  <a:txBody>
                    <a:bodyPr/>
                    <a:lstStyle/>
                    <a:p>
                      <a:pPr algn="ctr"/>
                      <a:r>
                        <a:rPr lang="en-US" sz="1600" dirty="0" err="1" smtClean="0">
                          <a:solidFill>
                            <a:schemeClr val="tx1"/>
                          </a:solidFill>
                        </a:rPr>
                        <a:t>Profesor</a:t>
                      </a:r>
                      <a:r>
                        <a:rPr lang="en-US" sz="1600" dirty="0" smtClean="0">
                          <a:solidFill>
                            <a:schemeClr val="tx1"/>
                          </a:solidFill>
                        </a:rPr>
                        <a:t> </a:t>
                      </a:r>
                      <a:r>
                        <a:rPr lang="en-US" sz="1600" dirty="0" err="1" smtClean="0">
                          <a:solidFill>
                            <a:schemeClr val="tx1"/>
                          </a:solidFill>
                        </a:rPr>
                        <a:t>coordonator</a:t>
                      </a:r>
                      <a:endParaRPr lang="en-US" sz="1600" dirty="0">
                        <a:solidFill>
                          <a:schemeClr val="tx1"/>
                        </a:solidFill>
                      </a:endParaRPr>
                    </a:p>
                  </a:txBody>
                  <a:tcPr anchor="ctr"/>
                </a:tc>
                <a:tc>
                  <a:txBody>
                    <a:bodyPr/>
                    <a:lstStyle/>
                    <a:p>
                      <a:pPr algn="ctr"/>
                      <a:r>
                        <a:rPr lang="en-US" sz="1600" dirty="0" err="1" smtClean="0">
                          <a:solidFill>
                            <a:schemeClr val="tx1"/>
                          </a:solidFill>
                        </a:rPr>
                        <a:t>Teme</a:t>
                      </a:r>
                      <a:r>
                        <a:rPr lang="en-US" sz="1600" baseline="0" dirty="0" smtClean="0">
                          <a:solidFill>
                            <a:schemeClr val="tx1"/>
                          </a:solidFill>
                        </a:rPr>
                        <a:t> de </a:t>
                      </a:r>
                      <a:r>
                        <a:rPr lang="en-US" sz="1600" baseline="0" dirty="0" err="1" smtClean="0">
                          <a:solidFill>
                            <a:schemeClr val="tx1"/>
                          </a:solidFill>
                        </a:rPr>
                        <a:t>cercetare</a:t>
                      </a:r>
                      <a:r>
                        <a:rPr lang="en-US" sz="1600" baseline="0" dirty="0" smtClean="0">
                          <a:solidFill>
                            <a:schemeClr val="tx1"/>
                          </a:solidFill>
                        </a:rPr>
                        <a:t> </a:t>
                      </a:r>
                      <a:r>
                        <a:rPr lang="en-US" sz="1600" baseline="0" dirty="0" err="1" smtClean="0">
                          <a:solidFill>
                            <a:schemeClr val="tx1"/>
                          </a:solidFill>
                        </a:rPr>
                        <a:t>propuse</a:t>
                      </a:r>
                      <a:endParaRPr lang="en-US" sz="1600" dirty="0">
                        <a:solidFill>
                          <a:schemeClr val="tx1"/>
                        </a:solidFill>
                      </a:endParaRPr>
                    </a:p>
                  </a:txBody>
                  <a:tcPr anchor="ctr"/>
                </a:tc>
              </a:tr>
              <a:tr h="430428">
                <a:tc gridSpan="3">
                  <a:txBody>
                    <a:bodyPr/>
                    <a:lstStyle/>
                    <a:p>
                      <a:pPr algn="ctr"/>
                      <a:r>
                        <a:rPr lang="en-US" sz="1400" b="1" dirty="0" smtClean="0"/>
                        <a:t>DOMENIUL GEOGRAFIE</a:t>
                      </a:r>
                      <a:endParaRPr lang="en-US" sz="1400" b="1" dirty="0"/>
                    </a:p>
                  </a:txBody>
                  <a:tcPr/>
                </a:tc>
                <a:tc hMerge="1">
                  <a:txBody>
                    <a:bodyPr/>
                    <a:lstStyle/>
                    <a:p>
                      <a:endParaRPr lang="en-US" dirty="0"/>
                    </a:p>
                  </a:txBody>
                  <a:tcPr/>
                </a:tc>
                <a:tc hMerge="1">
                  <a:txBody>
                    <a:bodyPr/>
                    <a:lstStyle/>
                    <a:p>
                      <a:endParaRPr lang="en-US" dirty="0"/>
                    </a:p>
                  </a:txBody>
                  <a:tcPr/>
                </a:tc>
              </a:tr>
              <a:tr h="645642">
                <a:tc>
                  <a:txBody>
                    <a:bodyPr/>
                    <a:lstStyle/>
                    <a:p>
                      <a:pPr marL="0" indent="0" algn="ctr">
                        <a:buFont typeface="+mj-lt"/>
                        <a:buNone/>
                      </a:pPr>
                      <a:r>
                        <a:rPr lang="ro-RO" sz="1200" b="0" i="0" dirty="0" smtClean="0">
                          <a:solidFill>
                            <a:schemeClr val="tx1"/>
                          </a:solidFill>
                          <a:latin typeface="Times New Roman" panose="02020603050405020304" pitchFamily="18" charset="0"/>
                          <a:cs typeface="Times New Roman" panose="02020603050405020304" pitchFamily="18" charset="0"/>
                        </a:rPr>
                        <a:t>1</a:t>
                      </a:r>
                      <a:endParaRPr lang="en-US" sz="1200" b="0" i="0" dirty="0" smtClean="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200" i="0" u="none" strike="noStrike" kern="1200" cap="none" spc="0" normalizeH="0" baseline="0" noProof="0" dirty="0" smtClean="0">
                          <a:ln>
                            <a:noFill/>
                          </a:ln>
                          <a:effectLst/>
                          <a:uLnTx/>
                          <a:uFillTx/>
                          <a:latin typeface="Times New Roman" panose="02020603050405020304" pitchFamily="18" charset="0"/>
                          <a:cs typeface="Times New Roman" panose="02020603050405020304" pitchFamily="18" charset="0"/>
                        </a:rPr>
                        <a:t>Prof. </a:t>
                      </a:r>
                      <a:r>
                        <a:rPr kumimoji="0" lang="en-US" sz="1200" i="0" u="none" strike="noStrike" kern="1200" cap="none" spc="0" normalizeH="0" baseline="0" noProof="0" dirty="0" err="1" smtClean="0">
                          <a:ln>
                            <a:noFill/>
                          </a:ln>
                          <a:effectLst/>
                          <a:uLnTx/>
                          <a:uFillTx/>
                          <a:latin typeface="Times New Roman" panose="02020603050405020304" pitchFamily="18" charset="0"/>
                          <a:cs typeface="Times New Roman" panose="02020603050405020304" pitchFamily="18" charset="0"/>
                        </a:rPr>
                        <a:t>univ.</a:t>
                      </a:r>
                      <a:r>
                        <a:rPr kumimoji="0" lang="en-US" sz="1200" i="0" u="none" strike="noStrike" kern="1200" cap="none" spc="0" normalizeH="0" baseline="0" noProof="0" dirty="0" smtClean="0">
                          <a:ln>
                            <a:noFill/>
                          </a:ln>
                          <a:effectLst/>
                          <a:uLnTx/>
                          <a:uFillTx/>
                          <a:latin typeface="Times New Roman" panose="02020603050405020304" pitchFamily="18" charset="0"/>
                          <a:cs typeface="Times New Roman" panose="02020603050405020304" pitchFamily="18" charset="0"/>
                        </a:rPr>
                        <a:t> dr. </a:t>
                      </a:r>
                      <a:r>
                        <a:rPr kumimoji="0" lang="ro-RO" sz="1200" i="0" u="none" strike="noStrike" kern="1200" cap="none" spc="0" normalizeH="0" baseline="0" noProof="0" dirty="0" smtClean="0">
                          <a:ln>
                            <a:noFill/>
                          </a:ln>
                          <a:effectLst/>
                          <a:uLnTx/>
                          <a:uFillTx/>
                          <a:latin typeface="Times New Roman" panose="02020603050405020304" pitchFamily="18" charset="0"/>
                          <a:cs typeface="Times New Roman" panose="02020603050405020304" pitchFamily="18" charset="0"/>
                        </a:rPr>
                        <a:t>habil. </a:t>
                      </a:r>
                      <a:r>
                        <a:rPr kumimoji="0" lang="en-US" sz="1200" i="0" u="none" strike="noStrike" kern="1200" cap="none" spc="0" normalizeH="0" baseline="0" noProof="0" dirty="0" smtClean="0">
                          <a:ln>
                            <a:noFill/>
                          </a:ln>
                          <a:effectLst/>
                          <a:uLnTx/>
                          <a:uFillTx/>
                          <a:latin typeface="Times New Roman" panose="02020603050405020304" pitchFamily="18" charset="0"/>
                          <a:cs typeface="Times New Roman" panose="02020603050405020304" pitchFamily="18" charset="0"/>
                        </a:rPr>
                        <a:t>Dan D</a:t>
                      </a:r>
                      <a:r>
                        <a:rPr kumimoji="0" lang="ro-RO" sz="1200" i="0" u="none" strike="noStrike" kern="1200" cap="none" spc="0" normalizeH="0" baseline="0" noProof="0" dirty="0" smtClean="0">
                          <a:ln>
                            <a:noFill/>
                          </a:ln>
                          <a:effectLst/>
                          <a:uLnTx/>
                          <a:uFillTx/>
                          <a:latin typeface="Times New Roman" panose="02020603050405020304" pitchFamily="18" charset="0"/>
                          <a:cs typeface="Times New Roman" panose="02020603050405020304" pitchFamily="18" charset="0"/>
                        </a:rPr>
                        <a:t>UMITRIU</a:t>
                      </a:r>
                      <a:endParaRPr kumimoji="0" lang="en-US" sz="1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endParaRP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it-IT" sz="1200" i="0" kern="1200" noProof="0" dirty="0" smtClean="0">
                          <a:solidFill>
                            <a:schemeClr val="dk1"/>
                          </a:solidFill>
                          <a:effectLst/>
                          <a:latin typeface="Times New Roman" panose="02020603050405020304" pitchFamily="18" charset="0"/>
                          <a:ea typeface="+mn-ea"/>
                          <a:cs typeface="Times New Roman" panose="02020603050405020304" pitchFamily="18" charset="0"/>
                        </a:rPr>
                        <a:t>Răspunsul sistemului sedimentelor la intervențiile antropice și schimbările climatice</a:t>
                      </a:r>
                      <a:endParaRPr lang="en-US" sz="1200" i="0" kern="1200" noProof="0" dirty="0" smtClean="0">
                        <a:solidFill>
                          <a:schemeClr val="dk1"/>
                        </a:solidFill>
                        <a:effectLst/>
                        <a:latin typeface="Times New Roman" panose="02020603050405020304" pitchFamily="18" charset="0"/>
                        <a:ea typeface="+mn-ea"/>
                        <a:cs typeface="Times New Roman" panose="02020603050405020304" pitchFamily="18" charset="0"/>
                      </a:endParaRPr>
                    </a:p>
                  </a:txBody>
                  <a:tcPr anchor="ctr"/>
                </a:tc>
              </a:tr>
              <a:tr h="645642">
                <a:tc>
                  <a:txBody>
                    <a:bodyPr/>
                    <a:lstStyle/>
                    <a:p>
                      <a:pPr marL="0" indent="0" algn="ctr">
                        <a:buFont typeface="+mj-lt"/>
                        <a:buNone/>
                      </a:pPr>
                      <a:r>
                        <a:rPr lang="ro-RO" sz="1200" b="0" i="0" dirty="0" smtClean="0">
                          <a:solidFill>
                            <a:schemeClr val="tx1"/>
                          </a:solidFill>
                          <a:latin typeface="Times New Roman" panose="02020603050405020304" pitchFamily="18" charset="0"/>
                          <a:cs typeface="Times New Roman" panose="02020603050405020304" pitchFamily="18" charset="0"/>
                        </a:rPr>
                        <a:t>2</a:t>
                      </a:r>
                      <a:endParaRPr lang="en-US" sz="1200" b="0" i="0" dirty="0" smtClean="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just"/>
                      <a:r>
                        <a:rPr lang="en-US" sz="1200" i="0" dirty="0" smtClean="0">
                          <a:latin typeface="Times New Roman" panose="02020603050405020304" pitchFamily="18" charset="0"/>
                          <a:cs typeface="Times New Roman" panose="02020603050405020304" pitchFamily="18" charset="0"/>
                        </a:rPr>
                        <a:t>Prof.</a:t>
                      </a:r>
                      <a:r>
                        <a:rPr lang="en-US" sz="1200" i="0" baseline="0" dirty="0" smtClean="0">
                          <a:latin typeface="Times New Roman" panose="02020603050405020304" pitchFamily="18" charset="0"/>
                          <a:cs typeface="Times New Roman" panose="02020603050405020304" pitchFamily="18" charset="0"/>
                        </a:rPr>
                        <a:t> </a:t>
                      </a:r>
                      <a:r>
                        <a:rPr lang="ro-RO" sz="1200" i="0" baseline="0" dirty="0" smtClean="0">
                          <a:latin typeface="Times New Roman" panose="02020603050405020304" pitchFamily="18" charset="0"/>
                          <a:cs typeface="Times New Roman" panose="02020603050405020304" pitchFamily="18" charset="0"/>
                        </a:rPr>
                        <a:t>univ. </a:t>
                      </a:r>
                      <a:r>
                        <a:rPr lang="en-US" sz="1200" i="0" baseline="0" dirty="0" smtClean="0">
                          <a:latin typeface="Times New Roman" panose="02020603050405020304" pitchFamily="18" charset="0"/>
                          <a:cs typeface="Times New Roman" panose="02020603050405020304" pitchFamily="18" charset="0"/>
                        </a:rPr>
                        <a:t>dr. Octavian G</a:t>
                      </a:r>
                      <a:r>
                        <a:rPr lang="ro-RO" sz="1200" i="0" baseline="0" dirty="0" smtClean="0">
                          <a:latin typeface="Times New Roman" panose="02020603050405020304" pitchFamily="18" charset="0"/>
                          <a:cs typeface="Times New Roman" panose="02020603050405020304" pitchFamily="18" charset="0"/>
                        </a:rPr>
                        <a:t>ROZA</a:t>
                      </a:r>
                      <a:endParaRPr lang="en-US" sz="1200" b="0" i="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just">
                        <a:lnSpc>
                          <a:spcPct val="100000"/>
                        </a:lnSpc>
                      </a:pPr>
                      <a:r>
                        <a:rPr lang="en-US" sz="1200" i="0" kern="1200" dirty="0" smtClean="0">
                          <a:latin typeface="Times New Roman" panose="02020603050405020304" pitchFamily="18" charset="0"/>
                          <a:cs typeface="Times New Roman" panose="02020603050405020304" pitchFamily="18" charset="0"/>
                        </a:rPr>
                        <a:t> </a:t>
                      </a:r>
                      <a:r>
                        <a:rPr lang="en-US" sz="1200" i="0" kern="1200" dirty="0" err="1" smtClean="0">
                          <a:latin typeface="Times New Roman" panose="02020603050405020304" pitchFamily="18" charset="0"/>
                          <a:cs typeface="Times New Roman" panose="02020603050405020304" pitchFamily="18" charset="0"/>
                        </a:rPr>
                        <a:t>Optimizarea</a:t>
                      </a:r>
                      <a:r>
                        <a:rPr lang="en-US" sz="1200" i="0" kern="1200" dirty="0" smtClean="0">
                          <a:latin typeface="Times New Roman" panose="02020603050405020304" pitchFamily="18" charset="0"/>
                          <a:cs typeface="Times New Roman" panose="02020603050405020304" pitchFamily="18" charset="0"/>
                        </a:rPr>
                        <a:t> </a:t>
                      </a:r>
                      <a:r>
                        <a:rPr lang="en-US" sz="1200" i="0" kern="1200" dirty="0" err="1" smtClean="0">
                          <a:latin typeface="Times New Roman" panose="02020603050405020304" pitchFamily="18" charset="0"/>
                          <a:cs typeface="Times New Roman" panose="02020603050405020304" pitchFamily="18" charset="0"/>
                        </a:rPr>
                        <a:t>functionarii</a:t>
                      </a:r>
                      <a:r>
                        <a:rPr lang="en-US" sz="1200" i="0" kern="1200" dirty="0" smtClean="0">
                          <a:latin typeface="Times New Roman" panose="02020603050405020304" pitchFamily="18" charset="0"/>
                          <a:cs typeface="Times New Roman" panose="02020603050405020304" pitchFamily="18" charset="0"/>
                        </a:rPr>
                        <a:t> </a:t>
                      </a:r>
                      <a:r>
                        <a:rPr lang="en-US" sz="1200" i="0" kern="1200" dirty="0" err="1" smtClean="0">
                          <a:latin typeface="Times New Roman" panose="02020603050405020304" pitchFamily="18" charset="0"/>
                          <a:cs typeface="Times New Roman" panose="02020603050405020304" pitchFamily="18" charset="0"/>
                        </a:rPr>
                        <a:t>structurilor</a:t>
                      </a:r>
                      <a:r>
                        <a:rPr lang="en-US" sz="1200" i="0" kern="1200" dirty="0" smtClean="0">
                          <a:latin typeface="Times New Roman" panose="02020603050405020304" pitchFamily="18" charset="0"/>
                          <a:cs typeface="Times New Roman" panose="02020603050405020304" pitchFamily="18" charset="0"/>
                        </a:rPr>
                        <a:t> </a:t>
                      </a:r>
                      <a:r>
                        <a:rPr lang="en-US" sz="1200" i="0" kern="1200" dirty="0" err="1" smtClean="0">
                          <a:latin typeface="Times New Roman" panose="02020603050405020304" pitchFamily="18" charset="0"/>
                          <a:cs typeface="Times New Roman" panose="02020603050405020304" pitchFamily="18" charset="0"/>
                        </a:rPr>
                        <a:t>spatiale</a:t>
                      </a:r>
                      <a:r>
                        <a:rPr lang="en-US" sz="1200" i="0" kern="1200" dirty="0" smtClean="0">
                          <a:latin typeface="Times New Roman" panose="02020603050405020304" pitchFamily="18" charset="0"/>
                          <a:cs typeface="Times New Roman" panose="02020603050405020304" pitchFamily="18" charset="0"/>
                        </a:rPr>
                        <a:t> in </a:t>
                      </a:r>
                      <a:r>
                        <a:rPr lang="en-US" sz="1200" i="0" kern="1200" dirty="0" err="1" smtClean="0">
                          <a:latin typeface="Times New Roman" panose="02020603050405020304" pitchFamily="18" charset="0"/>
                          <a:cs typeface="Times New Roman" panose="02020603050405020304" pitchFamily="18" charset="0"/>
                        </a:rPr>
                        <a:t>perspectiva</a:t>
                      </a:r>
                      <a:r>
                        <a:rPr lang="en-US" sz="1200" i="0" kern="1200" dirty="0" smtClean="0">
                          <a:latin typeface="Times New Roman" panose="02020603050405020304" pitchFamily="18" charset="0"/>
                          <a:cs typeface="Times New Roman" panose="02020603050405020304" pitchFamily="18" charset="0"/>
                        </a:rPr>
                        <a:t> </a:t>
                      </a:r>
                      <a:r>
                        <a:rPr lang="en-US" sz="1200" i="0" kern="1200" dirty="0" err="1" smtClean="0">
                          <a:latin typeface="Times New Roman" panose="02020603050405020304" pitchFamily="18" charset="0"/>
                          <a:cs typeface="Times New Roman" panose="02020603050405020304" pitchFamily="18" charset="0"/>
                        </a:rPr>
                        <a:t>dezvoltarii</a:t>
                      </a:r>
                      <a:r>
                        <a:rPr lang="en-US" sz="1200" i="0" kern="1200" dirty="0" smtClean="0">
                          <a:latin typeface="Times New Roman" panose="02020603050405020304" pitchFamily="18" charset="0"/>
                          <a:cs typeface="Times New Roman" panose="02020603050405020304" pitchFamily="18" charset="0"/>
                        </a:rPr>
                        <a:t> </a:t>
                      </a:r>
                      <a:r>
                        <a:rPr lang="en-US" sz="1200" i="0" kern="1200" dirty="0" err="1" smtClean="0">
                          <a:latin typeface="Times New Roman" panose="02020603050405020304" pitchFamily="18" charset="0"/>
                          <a:cs typeface="Times New Roman" panose="02020603050405020304" pitchFamily="18" charset="0"/>
                        </a:rPr>
                        <a:t>durabile</a:t>
                      </a:r>
                      <a:r>
                        <a:rPr lang="en-US" sz="1200" i="0" kern="1200" dirty="0" smtClean="0">
                          <a:latin typeface="Times New Roman" panose="02020603050405020304" pitchFamily="18" charset="0"/>
                          <a:cs typeface="Times New Roman" panose="02020603050405020304" pitchFamily="18" charset="0"/>
                        </a:rPr>
                        <a:t> a </a:t>
                      </a:r>
                      <a:r>
                        <a:rPr lang="en-US" sz="1200" i="0" kern="1200" dirty="0" err="1" smtClean="0">
                          <a:latin typeface="Times New Roman" panose="02020603050405020304" pitchFamily="18" charset="0"/>
                          <a:cs typeface="Times New Roman" panose="02020603050405020304" pitchFamily="18" charset="0"/>
                        </a:rPr>
                        <a:t>teritoriilor</a:t>
                      </a:r>
                      <a:endParaRPr lang="en-US" sz="1200" b="0" i="0" dirty="0">
                        <a:solidFill>
                          <a:schemeClr val="tx1"/>
                        </a:solidFill>
                        <a:latin typeface="Times New Roman" panose="02020603050405020304" pitchFamily="18" charset="0"/>
                        <a:cs typeface="Times New Roman" panose="02020603050405020304" pitchFamily="18" charset="0"/>
                      </a:endParaRPr>
                    </a:p>
                  </a:txBody>
                  <a:tcPr anchor="ctr"/>
                </a:tc>
              </a:tr>
              <a:tr h="644323">
                <a:tc>
                  <a:txBody>
                    <a:bodyPr/>
                    <a:lstStyle/>
                    <a:p>
                      <a:pPr marL="0" indent="0" algn="ctr">
                        <a:buFont typeface="+mj-lt"/>
                        <a:buNone/>
                      </a:pPr>
                      <a:r>
                        <a:rPr lang="ro-RO" sz="1200" b="0" i="0" dirty="0" smtClean="0">
                          <a:solidFill>
                            <a:schemeClr val="tx1"/>
                          </a:solidFill>
                          <a:latin typeface="Times New Roman" panose="02020603050405020304" pitchFamily="18" charset="0"/>
                          <a:cs typeface="Times New Roman" panose="02020603050405020304" pitchFamily="18" charset="0"/>
                        </a:rPr>
                        <a:t>3</a:t>
                      </a:r>
                      <a:endParaRPr lang="en-US" sz="1200" b="0" i="0" dirty="0" smtClean="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just"/>
                      <a:r>
                        <a:rPr lang="en-US" sz="1200" i="0" dirty="0" smtClean="0">
                          <a:latin typeface="Times New Roman" panose="02020603050405020304" pitchFamily="18" charset="0"/>
                          <a:cs typeface="Times New Roman" panose="02020603050405020304" pitchFamily="18" charset="0"/>
                        </a:rPr>
                        <a:t>Prof. </a:t>
                      </a:r>
                      <a:r>
                        <a:rPr lang="en-US" sz="1200" i="0" dirty="0" err="1" smtClean="0">
                          <a:latin typeface="Times New Roman" panose="02020603050405020304" pitchFamily="18" charset="0"/>
                          <a:cs typeface="Times New Roman" panose="02020603050405020304" pitchFamily="18" charset="0"/>
                        </a:rPr>
                        <a:t>univ.</a:t>
                      </a:r>
                      <a:r>
                        <a:rPr lang="en-US" sz="1200" i="0" dirty="0" smtClean="0">
                          <a:latin typeface="Times New Roman" panose="02020603050405020304" pitchFamily="18" charset="0"/>
                          <a:cs typeface="Times New Roman" panose="02020603050405020304" pitchFamily="18" charset="0"/>
                        </a:rPr>
                        <a:t> dr. </a:t>
                      </a:r>
                      <a:r>
                        <a:rPr lang="ro-RO" sz="1200" i="0" dirty="0" smtClean="0">
                          <a:latin typeface="Times New Roman" panose="02020603050405020304" pitchFamily="18" charset="0"/>
                          <a:cs typeface="Times New Roman" panose="02020603050405020304" pitchFamily="18" charset="0"/>
                        </a:rPr>
                        <a:t> habil. </a:t>
                      </a:r>
                      <a:r>
                        <a:rPr lang="en-US" sz="1200" i="0" dirty="0" smtClean="0">
                          <a:latin typeface="Times New Roman" panose="02020603050405020304" pitchFamily="18" charset="0"/>
                          <a:cs typeface="Times New Roman" panose="02020603050405020304" pitchFamily="18" charset="0"/>
                        </a:rPr>
                        <a:t>Adrian </a:t>
                      </a:r>
                      <a:r>
                        <a:rPr lang="ro-RO" sz="1200" i="0" dirty="0" smtClean="0">
                          <a:latin typeface="Times New Roman" panose="02020603050405020304" pitchFamily="18" charset="0"/>
                          <a:cs typeface="Times New Roman" panose="02020603050405020304" pitchFamily="18" charset="0"/>
                        </a:rPr>
                        <a:t>GROZAVU</a:t>
                      </a:r>
                      <a:endParaRPr lang="en-US" sz="1200" b="0" i="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it-IT" sz="1200" i="0" dirty="0" smtClean="0">
                          <a:effectLst/>
                          <a:latin typeface="Times New Roman" panose="02020603050405020304" pitchFamily="18" charset="0"/>
                          <a:cs typeface="Times New Roman" panose="02020603050405020304" pitchFamily="18" charset="0"/>
                        </a:rPr>
                        <a:t>Riscuri naturale și antropice - analiză diagnostică, cuantificare și prognoză </a:t>
                      </a:r>
                      <a:endParaRPr lang="ro-RO" sz="1200" b="0" i="0" dirty="0" smtClean="0">
                        <a:solidFill>
                          <a:schemeClr val="tx1"/>
                        </a:solidFill>
                        <a:effectLst/>
                        <a:latin typeface="Times New Roman" panose="02020603050405020304" pitchFamily="18" charset="0"/>
                        <a:ea typeface="Calibri"/>
                        <a:cs typeface="Times New Roman" panose="02020603050405020304" pitchFamily="18" charset="0"/>
                      </a:endParaRPr>
                    </a:p>
                  </a:txBody>
                  <a:tcPr anchor="ctr"/>
                </a:tc>
              </a:tr>
              <a:tr h="645642">
                <a:tc>
                  <a:txBody>
                    <a:bodyPr/>
                    <a:lstStyle/>
                    <a:p>
                      <a:pPr marL="0" indent="0" algn="ctr">
                        <a:buFont typeface="+mj-lt"/>
                        <a:buNone/>
                      </a:pPr>
                      <a:r>
                        <a:rPr lang="ro-RO" sz="1200" b="0" i="0" dirty="0" smtClean="0">
                          <a:solidFill>
                            <a:schemeClr val="tx1"/>
                          </a:solidFill>
                          <a:latin typeface="Times New Roman" panose="02020603050405020304" pitchFamily="18" charset="0"/>
                          <a:cs typeface="Times New Roman" panose="02020603050405020304" pitchFamily="18" charset="0"/>
                        </a:rPr>
                        <a:t>4</a:t>
                      </a:r>
                      <a:endParaRPr lang="en-US" sz="1200" b="0" i="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just"/>
                      <a:r>
                        <a:rPr lang="ro-RO" sz="1200" i="0" dirty="0" smtClean="0">
                          <a:latin typeface="Times New Roman" panose="02020603050405020304" pitchFamily="18" charset="0"/>
                          <a:cs typeface="Times New Roman" panose="02020603050405020304" pitchFamily="18" charset="0"/>
                        </a:rPr>
                        <a:t>Prof. univ. dr. Corneliu IAŢU</a:t>
                      </a:r>
                      <a:endParaRPr lang="en-US" sz="1200" b="0" i="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vi-VN" sz="1200" i="0" kern="1200" dirty="0" smtClean="0">
                          <a:latin typeface="Times New Roman" panose="02020603050405020304" pitchFamily="18" charset="0"/>
                          <a:cs typeface="Times New Roman" panose="02020603050405020304" pitchFamily="18" charset="0"/>
                        </a:rPr>
                        <a:t> </a:t>
                      </a:r>
                      <a:r>
                        <a:rPr lang="vi-VN" sz="1200" i="0" kern="1200" dirty="0" smtClean="0">
                          <a:solidFill>
                            <a:schemeClr val="dk1"/>
                          </a:solidFill>
                          <a:effectLst/>
                          <a:latin typeface="Times New Roman" panose="02020603050405020304" pitchFamily="18" charset="0"/>
                          <a:ea typeface="+mn-ea"/>
                          <a:cs typeface="Times New Roman" panose="02020603050405020304" pitchFamily="18" charset="0"/>
                        </a:rPr>
                        <a:t>Dinamica activităţilor turistice, amenajării teritoriului şi structurilor geodemografice în România postcomunistă</a:t>
                      </a:r>
                      <a:endParaRPr lang="en-US" sz="1200" i="0" kern="1200" dirty="0">
                        <a:solidFill>
                          <a:schemeClr val="dk1"/>
                        </a:solidFill>
                        <a:effectLst/>
                        <a:latin typeface="Times New Roman" panose="02020603050405020304" pitchFamily="18" charset="0"/>
                        <a:ea typeface="+mn-ea"/>
                        <a:cs typeface="Times New Roman" panose="02020603050405020304" pitchFamily="18" charset="0"/>
                      </a:endParaRPr>
                    </a:p>
                  </a:txBody>
                  <a:tcPr anchor="ctr"/>
                </a:tc>
              </a:tr>
              <a:tr h="387385">
                <a:tc>
                  <a:txBody>
                    <a:bodyPr/>
                    <a:lstStyle/>
                    <a:p>
                      <a:pPr marL="0" indent="0" algn="ctr">
                        <a:buFont typeface="+mj-lt"/>
                        <a:buNone/>
                      </a:pPr>
                      <a:r>
                        <a:rPr lang="ro-RO" sz="1200" b="0" i="0" dirty="0" smtClean="0">
                          <a:solidFill>
                            <a:schemeClr val="tx1"/>
                          </a:solidFill>
                          <a:latin typeface="Times New Roman" panose="02020603050405020304" pitchFamily="18" charset="0"/>
                          <a:cs typeface="Times New Roman" panose="02020603050405020304" pitchFamily="18" charset="0"/>
                        </a:rPr>
                        <a:t>5</a:t>
                      </a:r>
                      <a:endParaRPr lang="en-US" sz="1200" b="0" i="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just"/>
                      <a:r>
                        <a:rPr lang="ro-RO" sz="1200" i="0" dirty="0" smtClean="0">
                          <a:latin typeface="Times New Roman" panose="02020603050405020304" pitchFamily="18" charset="0"/>
                          <a:cs typeface="Times New Roman" panose="02020603050405020304" pitchFamily="18" charset="0"/>
                        </a:rPr>
                        <a:t>Prof.</a:t>
                      </a:r>
                      <a:r>
                        <a:rPr lang="ro-RO" sz="1200" i="0" baseline="0" dirty="0" smtClean="0">
                          <a:latin typeface="Times New Roman" panose="02020603050405020304" pitchFamily="18" charset="0"/>
                          <a:cs typeface="Times New Roman" panose="02020603050405020304" pitchFamily="18" charset="0"/>
                        </a:rPr>
                        <a:t> univ. dr. Ionel MUNTELE</a:t>
                      </a:r>
                      <a:endParaRPr lang="en-US" sz="1200" b="0" i="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just">
                        <a:lnSpc>
                          <a:spcPct val="100000"/>
                        </a:lnSpc>
                      </a:pPr>
                      <a:r>
                        <a:rPr lang="en-US" sz="1200" i="0" kern="1200" dirty="0" err="1" smtClean="0">
                          <a:latin typeface="Times New Roman" panose="02020603050405020304" pitchFamily="18" charset="0"/>
                          <a:cs typeface="Times New Roman" panose="02020603050405020304" pitchFamily="18" charset="0"/>
                        </a:rPr>
                        <a:t>Populația</a:t>
                      </a:r>
                      <a:r>
                        <a:rPr lang="en-US" sz="1200" i="0" kern="1200" dirty="0" smtClean="0">
                          <a:latin typeface="Times New Roman" panose="02020603050405020304" pitchFamily="18" charset="0"/>
                          <a:cs typeface="Times New Roman" panose="02020603050405020304" pitchFamily="18" charset="0"/>
                        </a:rPr>
                        <a:t> </a:t>
                      </a:r>
                      <a:r>
                        <a:rPr lang="en-US" sz="1200" i="0" kern="1200" dirty="0" err="1" smtClean="0">
                          <a:latin typeface="Times New Roman" panose="02020603050405020304" pitchFamily="18" charset="0"/>
                          <a:cs typeface="Times New Roman" panose="02020603050405020304" pitchFamily="18" charset="0"/>
                        </a:rPr>
                        <a:t>și</a:t>
                      </a:r>
                      <a:r>
                        <a:rPr lang="en-US" sz="1200" i="0" kern="1200" dirty="0" smtClean="0">
                          <a:latin typeface="Times New Roman" panose="02020603050405020304" pitchFamily="18" charset="0"/>
                          <a:cs typeface="Times New Roman" panose="02020603050405020304" pitchFamily="18" charset="0"/>
                        </a:rPr>
                        <a:t> </a:t>
                      </a:r>
                      <a:r>
                        <a:rPr lang="en-US" sz="1200" i="0" kern="1200" dirty="0" err="1" smtClean="0">
                          <a:latin typeface="Times New Roman" panose="02020603050405020304" pitchFamily="18" charset="0"/>
                          <a:cs typeface="Times New Roman" panose="02020603050405020304" pitchFamily="18" charset="0"/>
                        </a:rPr>
                        <a:t>așezările</a:t>
                      </a:r>
                      <a:r>
                        <a:rPr lang="en-US" sz="1200" i="0" kern="1200" dirty="0" smtClean="0">
                          <a:latin typeface="Times New Roman" panose="02020603050405020304" pitchFamily="18" charset="0"/>
                          <a:cs typeface="Times New Roman" panose="02020603050405020304" pitchFamily="18" charset="0"/>
                        </a:rPr>
                        <a:t> </a:t>
                      </a:r>
                      <a:r>
                        <a:rPr lang="en-US" sz="1200" i="0" kern="1200" dirty="0" err="1" smtClean="0">
                          <a:latin typeface="Times New Roman" panose="02020603050405020304" pitchFamily="18" charset="0"/>
                          <a:cs typeface="Times New Roman" panose="02020603050405020304" pitchFamily="18" charset="0"/>
                        </a:rPr>
                        <a:t>României</a:t>
                      </a:r>
                      <a:r>
                        <a:rPr lang="en-US" sz="1200" i="0" kern="1200" dirty="0" smtClean="0">
                          <a:latin typeface="Times New Roman" panose="02020603050405020304" pitchFamily="18" charset="0"/>
                          <a:cs typeface="Times New Roman" panose="02020603050405020304" pitchFamily="18" charset="0"/>
                        </a:rPr>
                        <a:t> </a:t>
                      </a:r>
                      <a:r>
                        <a:rPr lang="en-US" sz="1200" i="0" kern="1200" dirty="0" err="1" smtClean="0">
                          <a:latin typeface="Times New Roman" panose="02020603050405020304" pitchFamily="18" charset="0"/>
                          <a:cs typeface="Times New Roman" panose="02020603050405020304" pitchFamily="18" charset="0"/>
                        </a:rPr>
                        <a:t>în</a:t>
                      </a:r>
                      <a:r>
                        <a:rPr lang="en-US" sz="1200" i="0" kern="1200" dirty="0" smtClean="0">
                          <a:latin typeface="Times New Roman" panose="02020603050405020304" pitchFamily="18" charset="0"/>
                          <a:cs typeface="Times New Roman" panose="02020603050405020304" pitchFamily="18" charset="0"/>
                        </a:rPr>
                        <a:t> context </a:t>
                      </a:r>
                      <a:r>
                        <a:rPr lang="en-US" sz="1200" i="0" kern="1200" dirty="0" err="1" smtClean="0">
                          <a:latin typeface="Times New Roman" panose="02020603050405020304" pitchFamily="18" charset="0"/>
                          <a:cs typeface="Times New Roman" panose="02020603050405020304" pitchFamily="18" charset="0"/>
                        </a:rPr>
                        <a:t>multiscalar</a:t>
                      </a:r>
                      <a:r>
                        <a:rPr lang="ro-RO" sz="1200" i="0" kern="1200" dirty="0" smtClean="0">
                          <a:latin typeface="Times New Roman" panose="02020603050405020304" pitchFamily="18" charset="0"/>
                          <a:cs typeface="Times New Roman" panose="02020603050405020304" pitchFamily="18" charset="0"/>
                        </a:rPr>
                        <a:t>.</a:t>
                      </a:r>
                      <a:endParaRPr lang="en-US" sz="1200" b="0" i="0" dirty="0">
                        <a:solidFill>
                          <a:schemeClr val="tx1"/>
                        </a:solidFill>
                        <a:latin typeface="Times New Roman" panose="02020603050405020304" pitchFamily="18" charset="0"/>
                        <a:cs typeface="Times New Roman" panose="02020603050405020304" pitchFamily="18" charset="0"/>
                      </a:endParaRPr>
                    </a:p>
                  </a:txBody>
                  <a:tcPr anchor="ctr"/>
                </a:tc>
              </a:tr>
              <a:tr h="644323">
                <a:tc>
                  <a:txBody>
                    <a:bodyPr/>
                    <a:lstStyle/>
                    <a:p>
                      <a:pPr marL="0" indent="0" algn="ctr">
                        <a:buFont typeface="+mj-lt"/>
                        <a:buNone/>
                      </a:pPr>
                      <a:r>
                        <a:rPr lang="ro-RO" sz="1200" b="0" i="0" dirty="0" smtClean="0">
                          <a:solidFill>
                            <a:schemeClr val="tx1"/>
                          </a:solidFill>
                          <a:latin typeface="Times New Roman" panose="02020603050405020304" pitchFamily="18" charset="0"/>
                          <a:cs typeface="Times New Roman" panose="02020603050405020304" pitchFamily="18" charset="0"/>
                        </a:rPr>
                        <a:t>6</a:t>
                      </a:r>
                      <a:endParaRPr lang="en-US" sz="1200" b="0" i="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just"/>
                      <a:r>
                        <a:rPr lang="ro-RO" sz="1200" i="0" dirty="0" smtClean="0">
                          <a:solidFill>
                            <a:schemeClr val="tx1"/>
                          </a:solidFill>
                          <a:latin typeface="Times New Roman" panose="02020603050405020304" pitchFamily="18" charset="0"/>
                          <a:cs typeface="Times New Roman" panose="02020603050405020304" pitchFamily="18" charset="0"/>
                        </a:rPr>
                        <a:t>Prof. univ. dr. Eugen RUSU</a:t>
                      </a:r>
                      <a:endParaRPr lang="en-US" sz="1200" b="0" i="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just">
                        <a:lnSpc>
                          <a:spcPct val="100000"/>
                        </a:lnSpc>
                      </a:pPr>
                      <a:r>
                        <a:rPr lang="en-US" sz="1200" i="0" kern="1200" dirty="0" err="1" smtClean="0">
                          <a:solidFill>
                            <a:schemeClr val="tx1"/>
                          </a:solidFill>
                          <a:latin typeface="Times New Roman" panose="02020603050405020304" pitchFamily="18" charset="0"/>
                          <a:cs typeface="Times New Roman" panose="02020603050405020304" pitchFamily="18" charset="0"/>
                        </a:rPr>
                        <a:t>Direc</a:t>
                      </a:r>
                      <a:r>
                        <a:rPr lang="ro-RO" sz="1200" i="0" kern="1200" dirty="0" smtClean="0">
                          <a:solidFill>
                            <a:schemeClr val="tx1"/>
                          </a:solidFill>
                          <a:latin typeface="Times New Roman" panose="02020603050405020304" pitchFamily="18" charset="0"/>
                          <a:cs typeface="Times New Roman" panose="02020603050405020304" pitchFamily="18" charset="0"/>
                        </a:rPr>
                        <a:t>ții</a:t>
                      </a:r>
                      <a:r>
                        <a:rPr lang="ro-RO" sz="1200" i="0" kern="1200" baseline="0" dirty="0" smtClean="0">
                          <a:solidFill>
                            <a:schemeClr val="tx1"/>
                          </a:solidFill>
                          <a:latin typeface="Times New Roman" panose="02020603050405020304" pitchFamily="18" charset="0"/>
                          <a:cs typeface="Times New Roman" panose="02020603050405020304" pitchFamily="18" charset="0"/>
                        </a:rPr>
                        <a:t> actuale de cercetare în domeniul geografiei pădurilor și solurilor</a:t>
                      </a:r>
                      <a:endParaRPr lang="en-US" sz="1200" b="0" i="0" dirty="0">
                        <a:solidFill>
                          <a:schemeClr val="tx1"/>
                        </a:solidFill>
                        <a:latin typeface="Times New Roman" panose="02020603050405020304" pitchFamily="18" charset="0"/>
                        <a:cs typeface="Times New Roman" panose="02020603050405020304" pitchFamily="18" charset="0"/>
                      </a:endParaRPr>
                    </a:p>
                  </a:txBody>
                  <a:tcPr anchor="ctr"/>
                </a:tc>
              </a:tr>
              <a:tr h="644323">
                <a:tc>
                  <a:txBody>
                    <a:bodyPr/>
                    <a:lstStyle/>
                    <a:p>
                      <a:pPr marL="0" indent="0" algn="ctr">
                        <a:buFont typeface="+mj-lt"/>
                        <a:buNone/>
                      </a:pPr>
                      <a:r>
                        <a:rPr lang="ro-RO" sz="1200" b="0" i="0" dirty="0" smtClean="0">
                          <a:solidFill>
                            <a:schemeClr val="tx1"/>
                          </a:solidFill>
                          <a:latin typeface="Times New Roman" panose="02020603050405020304" pitchFamily="18" charset="0"/>
                          <a:cs typeface="Times New Roman" panose="02020603050405020304" pitchFamily="18" charset="0"/>
                        </a:rPr>
                        <a:t>7</a:t>
                      </a:r>
                      <a:endParaRPr lang="en-US" sz="1200" b="0" i="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just"/>
                      <a:r>
                        <a:rPr lang="en-US" sz="1200" i="0" dirty="0" smtClean="0">
                          <a:latin typeface="Times New Roman" panose="02020603050405020304" pitchFamily="18" charset="0"/>
                          <a:cs typeface="Times New Roman" panose="02020603050405020304" pitchFamily="18" charset="0"/>
                        </a:rPr>
                        <a:t>Conf. dr.</a:t>
                      </a:r>
                      <a:r>
                        <a:rPr lang="en-US" sz="1200" i="0" baseline="0" dirty="0" smtClean="0">
                          <a:latin typeface="Times New Roman" panose="02020603050405020304" pitchFamily="18" charset="0"/>
                          <a:cs typeface="Times New Roman" panose="02020603050405020304" pitchFamily="18" charset="0"/>
                        </a:rPr>
                        <a:t> </a:t>
                      </a:r>
                      <a:r>
                        <a:rPr lang="ro-RO" sz="1200" i="0" baseline="0" dirty="0" smtClean="0">
                          <a:latin typeface="Times New Roman" panose="02020603050405020304" pitchFamily="18" charset="0"/>
                          <a:cs typeface="Times New Roman" panose="02020603050405020304" pitchFamily="18" charset="0"/>
                        </a:rPr>
                        <a:t>habil. </a:t>
                      </a:r>
                      <a:r>
                        <a:rPr lang="en-US" sz="1200" i="0" baseline="0" dirty="0" smtClean="0">
                          <a:latin typeface="Times New Roman" panose="02020603050405020304" pitchFamily="18" charset="0"/>
                          <a:cs typeface="Times New Roman" panose="02020603050405020304" pitchFamily="18" charset="0"/>
                        </a:rPr>
                        <a:t>Lilian NIAC</a:t>
                      </a:r>
                      <a:r>
                        <a:rPr lang="ro-RO" sz="1200" i="0" baseline="0" dirty="0" smtClean="0">
                          <a:latin typeface="Times New Roman" panose="02020603050405020304" pitchFamily="18" charset="0"/>
                          <a:cs typeface="Times New Roman" panose="02020603050405020304" pitchFamily="18" charset="0"/>
                        </a:rPr>
                        <a:t>ŞU</a:t>
                      </a:r>
                    </a:p>
                  </a:txBody>
                  <a:tcPr anchor="ctr"/>
                </a:tc>
                <a:tc>
                  <a:txBody>
                    <a:bodyPr/>
                    <a:lstStyle/>
                    <a:p>
                      <a:pPr algn="just">
                        <a:lnSpc>
                          <a:spcPct val="100000"/>
                        </a:lnSpc>
                      </a:pPr>
                      <a:r>
                        <a:rPr lang="en-US" sz="1200" i="0" dirty="0" err="1" smtClean="0">
                          <a:effectLst/>
                          <a:latin typeface="Times New Roman" panose="02020603050405020304" pitchFamily="18" charset="0"/>
                          <a:cs typeface="Times New Roman" panose="02020603050405020304" pitchFamily="18" charset="0"/>
                        </a:rPr>
                        <a:t>Degradarea</a:t>
                      </a:r>
                      <a:r>
                        <a:rPr lang="en-US" sz="1200" i="0" dirty="0" smtClean="0">
                          <a:effectLst/>
                          <a:latin typeface="Times New Roman" panose="02020603050405020304" pitchFamily="18" charset="0"/>
                          <a:cs typeface="Times New Roman" panose="02020603050405020304" pitchFamily="18" charset="0"/>
                        </a:rPr>
                        <a:t> </a:t>
                      </a:r>
                      <a:r>
                        <a:rPr lang="en-US" sz="1200" i="0" dirty="0" err="1" smtClean="0">
                          <a:effectLst/>
                          <a:latin typeface="Times New Roman" panose="02020603050405020304" pitchFamily="18" charset="0"/>
                          <a:cs typeface="Times New Roman" panose="02020603050405020304" pitchFamily="18" charset="0"/>
                        </a:rPr>
                        <a:t>terenurilor</a:t>
                      </a:r>
                      <a:r>
                        <a:rPr lang="en-US" sz="1200" i="0" dirty="0" smtClean="0">
                          <a:effectLst/>
                          <a:latin typeface="Times New Roman" panose="02020603050405020304" pitchFamily="18" charset="0"/>
                          <a:cs typeface="Times New Roman" panose="02020603050405020304" pitchFamily="18" charset="0"/>
                        </a:rPr>
                        <a:t> </a:t>
                      </a:r>
                      <a:r>
                        <a:rPr lang="en-US" sz="1200" i="0" dirty="0" err="1" smtClean="0">
                          <a:effectLst/>
                          <a:latin typeface="Times New Roman" panose="02020603050405020304" pitchFamily="18" charset="0"/>
                          <a:cs typeface="Times New Roman" panose="02020603050405020304" pitchFamily="18" charset="0"/>
                        </a:rPr>
                        <a:t>și</a:t>
                      </a:r>
                      <a:r>
                        <a:rPr lang="en-US" sz="1200" i="0" dirty="0" smtClean="0">
                          <a:effectLst/>
                          <a:latin typeface="Times New Roman" panose="02020603050405020304" pitchFamily="18" charset="0"/>
                          <a:cs typeface="Times New Roman" panose="02020603050405020304" pitchFamily="18" charset="0"/>
                        </a:rPr>
                        <a:t> </a:t>
                      </a:r>
                      <a:r>
                        <a:rPr lang="en-US" sz="1200" i="0" dirty="0" err="1" smtClean="0">
                          <a:effectLst/>
                          <a:latin typeface="Times New Roman" panose="02020603050405020304" pitchFamily="18" charset="0"/>
                          <a:cs typeface="Times New Roman" panose="02020603050405020304" pitchFamily="18" charset="0"/>
                        </a:rPr>
                        <a:t>conservarea</a:t>
                      </a:r>
                      <a:r>
                        <a:rPr lang="en-US" sz="1200" i="0" dirty="0" smtClean="0">
                          <a:effectLst/>
                          <a:latin typeface="Times New Roman" panose="02020603050405020304" pitchFamily="18" charset="0"/>
                          <a:cs typeface="Times New Roman" panose="02020603050405020304" pitchFamily="18" charset="0"/>
                        </a:rPr>
                        <a:t> </a:t>
                      </a:r>
                      <a:r>
                        <a:rPr lang="en-US" sz="1200" i="0" dirty="0" err="1" smtClean="0">
                          <a:effectLst/>
                          <a:latin typeface="Times New Roman" panose="02020603050405020304" pitchFamily="18" charset="0"/>
                          <a:cs typeface="Times New Roman" panose="02020603050405020304" pitchFamily="18" charset="0"/>
                        </a:rPr>
                        <a:t>solurilor</a:t>
                      </a:r>
                      <a:r>
                        <a:rPr lang="en-US" sz="1200" i="0" dirty="0" smtClean="0">
                          <a:effectLst/>
                          <a:latin typeface="Times New Roman" panose="02020603050405020304" pitchFamily="18" charset="0"/>
                          <a:cs typeface="Times New Roman" panose="02020603050405020304" pitchFamily="18" charset="0"/>
                        </a:rPr>
                        <a:t> din </a:t>
                      </a:r>
                      <a:r>
                        <a:rPr lang="en-US" sz="1200" i="0" dirty="0" err="1" smtClean="0">
                          <a:effectLst/>
                          <a:latin typeface="Times New Roman" panose="02020603050405020304" pitchFamily="18" charset="0"/>
                          <a:cs typeface="Times New Roman" panose="02020603050405020304" pitchFamily="18" charset="0"/>
                        </a:rPr>
                        <a:t>Podișul</a:t>
                      </a:r>
                      <a:r>
                        <a:rPr lang="en-US" sz="1200" i="0" dirty="0" smtClean="0">
                          <a:effectLst/>
                          <a:latin typeface="Times New Roman" panose="02020603050405020304" pitchFamily="18" charset="0"/>
                          <a:cs typeface="Times New Roman" panose="02020603050405020304" pitchFamily="18" charset="0"/>
                        </a:rPr>
                        <a:t> </a:t>
                      </a:r>
                      <a:r>
                        <a:rPr lang="en-US" sz="1200" i="0" dirty="0" err="1" smtClean="0">
                          <a:effectLst/>
                          <a:latin typeface="Times New Roman" panose="02020603050405020304" pitchFamily="18" charset="0"/>
                          <a:cs typeface="Times New Roman" panose="02020603050405020304" pitchFamily="18" charset="0"/>
                        </a:rPr>
                        <a:t>Moldovei</a:t>
                      </a:r>
                      <a:endParaRPr lang="en-US" sz="1200" b="0" i="0" dirty="0">
                        <a:solidFill>
                          <a:schemeClr val="tx1"/>
                        </a:solidFill>
                        <a:latin typeface="Times New Roman" panose="02020603050405020304" pitchFamily="18" charset="0"/>
                        <a:cs typeface="Times New Roman" panose="02020603050405020304" pitchFamily="18" charset="0"/>
                      </a:endParaRPr>
                    </a:p>
                  </a:txBody>
                  <a:tcPr anchor="ctr"/>
                </a:tc>
              </a:tr>
            </a:tbl>
          </a:graphicData>
        </a:graphic>
      </p:graphicFrame>
      <p:sp>
        <p:nvSpPr>
          <p:cNvPr id="6" name="Rectangle 5"/>
          <p:cNvSpPr/>
          <p:nvPr/>
        </p:nvSpPr>
        <p:spPr>
          <a:xfrm>
            <a:off x="0" y="689263"/>
            <a:ext cx="8681864" cy="584775"/>
          </a:xfrm>
          <a:prstGeom prst="rect">
            <a:avLst/>
          </a:prstGeom>
        </p:spPr>
        <p:txBody>
          <a:bodyPr wrap="square">
            <a:spAutoFit/>
          </a:bodyPr>
          <a:lstStyle/>
          <a:p>
            <a:pPr algn="r"/>
            <a:r>
              <a:rPr lang="en-US" sz="1600" b="1" dirty="0" err="1" smtClean="0">
                <a:latin typeface="Bookman Old Style" pitchFamily="18" charset="0"/>
              </a:rPr>
              <a:t>Domenii</a:t>
            </a:r>
            <a:r>
              <a:rPr lang="en-US" sz="1600" b="1" dirty="0" smtClean="0">
                <a:latin typeface="Bookman Old Style" pitchFamily="18" charset="0"/>
              </a:rPr>
              <a:t> de </a:t>
            </a:r>
            <a:r>
              <a:rPr lang="en-US" sz="1600" b="1" dirty="0" err="1" smtClean="0">
                <a:latin typeface="Bookman Old Style" pitchFamily="18" charset="0"/>
              </a:rPr>
              <a:t>cercetare</a:t>
            </a:r>
            <a:endParaRPr lang="en-US" sz="1600" b="1" dirty="0" smtClean="0">
              <a:latin typeface="Bookman Old Style" pitchFamily="18" charset="0"/>
            </a:endParaRPr>
          </a:p>
          <a:p>
            <a:pPr algn="r"/>
            <a:r>
              <a:rPr lang="en-US" sz="1600" b="1" dirty="0" err="1" smtClean="0">
                <a:latin typeface="Bookman Old Style" pitchFamily="18" charset="0"/>
              </a:rPr>
              <a:t>Doctorat</a:t>
            </a:r>
            <a:r>
              <a:rPr lang="en-US" sz="1600" b="1" dirty="0" smtClean="0">
                <a:latin typeface="Bookman Old Style" pitchFamily="18" charset="0"/>
              </a:rPr>
              <a:t> 20</a:t>
            </a:r>
            <a:r>
              <a:rPr lang="ro-RO" sz="1600" b="1" dirty="0" smtClean="0">
                <a:latin typeface="Bookman Old Style" pitchFamily="18" charset="0"/>
              </a:rPr>
              <a:t>22</a:t>
            </a:r>
            <a:endParaRPr lang="en-US" sz="1600" b="1" dirty="0">
              <a:latin typeface="Bookman Old Style" pitchFamily="18" charset="0"/>
            </a:endParaRPr>
          </a:p>
        </p:txBody>
      </p:sp>
    </p:spTree>
    <p:extLst>
      <p:ext uri="{BB962C8B-B14F-4D97-AF65-F5344CB8AC3E}">
        <p14:creationId xmlns:p14="http://schemas.microsoft.com/office/powerpoint/2010/main" val="21323944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051671570"/>
              </p:ext>
            </p:extLst>
          </p:nvPr>
        </p:nvGraphicFramePr>
        <p:xfrm>
          <a:off x="107504" y="152401"/>
          <a:ext cx="8920800" cy="6320772"/>
        </p:xfrm>
        <a:graphic>
          <a:graphicData uri="http://schemas.openxmlformats.org/drawingml/2006/table">
            <a:tbl>
              <a:tblPr firstRow="1" bandRow="1">
                <a:tableStyleId>{21E4AEA4-8DFA-4A89-87EB-49C32662AFE0}</a:tableStyleId>
              </a:tblPr>
              <a:tblGrid>
                <a:gridCol w="780570"/>
                <a:gridCol w="3010770"/>
                <a:gridCol w="5129460"/>
              </a:tblGrid>
              <a:tr h="957089">
                <a:tc>
                  <a:txBody>
                    <a:bodyPr/>
                    <a:lstStyle/>
                    <a:p>
                      <a:pPr algn="ctr"/>
                      <a:r>
                        <a:rPr lang="en-US" sz="1600" dirty="0" smtClean="0">
                          <a:solidFill>
                            <a:schemeClr val="tx1"/>
                          </a:solidFill>
                        </a:rPr>
                        <a:t>Nr.</a:t>
                      </a:r>
                      <a:r>
                        <a:rPr lang="en-US" sz="1600" baseline="0" dirty="0" smtClean="0">
                          <a:solidFill>
                            <a:schemeClr val="tx1"/>
                          </a:solidFill>
                        </a:rPr>
                        <a:t> </a:t>
                      </a:r>
                      <a:r>
                        <a:rPr lang="en-US" sz="1600" baseline="0" dirty="0" err="1" smtClean="0">
                          <a:solidFill>
                            <a:schemeClr val="tx1"/>
                          </a:solidFill>
                        </a:rPr>
                        <a:t>crt</a:t>
                      </a:r>
                      <a:r>
                        <a:rPr lang="en-US" sz="1600" baseline="0" dirty="0" smtClean="0">
                          <a:solidFill>
                            <a:schemeClr val="tx1"/>
                          </a:solidFill>
                        </a:rPr>
                        <a:t>.</a:t>
                      </a:r>
                      <a:endParaRPr lang="en-US" sz="1600" dirty="0">
                        <a:solidFill>
                          <a:schemeClr val="tx1"/>
                        </a:solidFill>
                      </a:endParaRPr>
                    </a:p>
                  </a:txBody>
                  <a:tcPr/>
                </a:tc>
                <a:tc>
                  <a:txBody>
                    <a:bodyPr/>
                    <a:lstStyle/>
                    <a:p>
                      <a:pPr algn="ctr"/>
                      <a:r>
                        <a:rPr lang="en-US" sz="1600" dirty="0" err="1" smtClean="0">
                          <a:solidFill>
                            <a:schemeClr val="tx1"/>
                          </a:solidFill>
                        </a:rPr>
                        <a:t>Profesor</a:t>
                      </a:r>
                      <a:r>
                        <a:rPr lang="en-US" sz="1600" dirty="0" smtClean="0">
                          <a:solidFill>
                            <a:schemeClr val="tx1"/>
                          </a:solidFill>
                        </a:rPr>
                        <a:t> </a:t>
                      </a:r>
                      <a:r>
                        <a:rPr lang="en-US" sz="1600" dirty="0" err="1" smtClean="0">
                          <a:solidFill>
                            <a:schemeClr val="tx1"/>
                          </a:solidFill>
                        </a:rPr>
                        <a:t>coordonator</a:t>
                      </a:r>
                      <a:endParaRPr lang="en-US" sz="1600" dirty="0">
                        <a:solidFill>
                          <a:schemeClr val="tx1"/>
                        </a:solidFill>
                      </a:endParaRPr>
                    </a:p>
                  </a:txBody>
                  <a:tcPr anchor="ctr"/>
                </a:tc>
                <a:tc>
                  <a:txBody>
                    <a:bodyPr/>
                    <a:lstStyle/>
                    <a:p>
                      <a:pPr algn="ctr"/>
                      <a:r>
                        <a:rPr lang="en-US" sz="1600" dirty="0" err="1" smtClean="0">
                          <a:solidFill>
                            <a:schemeClr val="tx1"/>
                          </a:solidFill>
                        </a:rPr>
                        <a:t>Teme</a:t>
                      </a:r>
                      <a:r>
                        <a:rPr lang="en-US" sz="1600" baseline="0" dirty="0" smtClean="0">
                          <a:solidFill>
                            <a:schemeClr val="tx1"/>
                          </a:solidFill>
                        </a:rPr>
                        <a:t> de </a:t>
                      </a:r>
                      <a:r>
                        <a:rPr lang="en-US" sz="1600" baseline="0" dirty="0" err="1" smtClean="0">
                          <a:solidFill>
                            <a:schemeClr val="tx1"/>
                          </a:solidFill>
                        </a:rPr>
                        <a:t>cercetare</a:t>
                      </a:r>
                      <a:r>
                        <a:rPr lang="en-US" sz="1600" baseline="0" dirty="0" smtClean="0">
                          <a:solidFill>
                            <a:schemeClr val="tx1"/>
                          </a:solidFill>
                        </a:rPr>
                        <a:t> </a:t>
                      </a:r>
                      <a:r>
                        <a:rPr lang="en-US" sz="1600" baseline="0" dirty="0" err="1" smtClean="0">
                          <a:solidFill>
                            <a:schemeClr val="tx1"/>
                          </a:solidFill>
                        </a:rPr>
                        <a:t>propuse</a:t>
                      </a:r>
                      <a:endParaRPr lang="en-US" sz="1600" dirty="0">
                        <a:solidFill>
                          <a:schemeClr val="tx1"/>
                        </a:solidFill>
                      </a:endParaRPr>
                    </a:p>
                  </a:txBody>
                  <a:tcPr anchor="ctr"/>
                </a:tc>
              </a:tr>
              <a:tr h="612873">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u="none" strike="noStrike" kern="1200" cap="none" spc="0" normalizeH="0" baseline="0" noProof="0" dirty="0" smtClean="0">
                          <a:ln>
                            <a:noFill/>
                          </a:ln>
                          <a:effectLst/>
                          <a:uLnTx/>
                          <a:uFillTx/>
                        </a:rPr>
                        <a:t>DOMENIUL GEO</a:t>
                      </a:r>
                      <a:r>
                        <a:rPr kumimoji="0" lang="ro-RO" sz="1400" b="1" u="none" strike="noStrike" kern="1200" cap="none" spc="0" normalizeH="0" baseline="0" noProof="0" dirty="0" smtClean="0">
                          <a:ln>
                            <a:noFill/>
                          </a:ln>
                          <a:effectLst/>
                          <a:uLnTx/>
                          <a:uFillTx/>
                        </a:rPr>
                        <a:t>LOGIE</a:t>
                      </a:r>
                      <a:endParaRPr kumimoji="0" lang="en-US" sz="1400" b="1" i="1" u="none" strike="noStrike" kern="1200" cap="none" spc="0" normalizeH="0" baseline="0" noProof="0" dirty="0" smtClean="0">
                        <a:ln>
                          <a:noFill/>
                        </a:ln>
                        <a:solidFill>
                          <a:schemeClr val="tx1"/>
                        </a:solidFill>
                        <a:effectLst/>
                        <a:uLnTx/>
                        <a:uFillTx/>
                        <a:latin typeface="+mn-lt"/>
                        <a:ea typeface="+mn-ea"/>
                        <a:cs typeface="+mn-cs"/>
                      </a:endParaRPr>
                    </a:p>
                  </a:txBody>
                  <a:tcPr anchor="ctr"/>
                </a:tc>
                <a:tc hMerge="1">
                  <a:txBody>
                    <a:bodyPr/>
                    <a:lstStyle/>
                    <a:p>
                      <a:endParaRPr lang="en-US" dirty="0"/>
                    </a:p>
                  </a:txBody>
                  <a:tcPr anchor="ctr"/>
                </a:tc>
                <a:tc hMerge="1">
                  <a:txBody>
                    <a:bodyPr/>
                    <a:lstStyle/>
                    <a:p>
                      <a:endParaRPr lang="en-US" dirty="0"/>
                    </a:p>
                  </a:txBody>
                  <a:tcPr/>
                </a:tc>
              </a:tr>
              <a:tr h="986557">
                <a:tc>
                  <a:txBody>
                    <a:bodyPr/>
                    <a:lstStyle/>
                    <a:p>
                      <a:pPr algn="ctr">
                        <a:lnSpc>
                          <a:spcPct val="100000"/>
                        </a:lnSpc>
                      </a:pPr>
                      <a:r>
                        <a:rPr lang="ro-RO" sz="1200" b="0" i="0" dirty="0" smtClean="0">
                          <a:solidFill>
                            <a:schemeClr val="tx1"/>
                          </a:solidFill>
                          <a:latin typeface="Times New Roman" panose="02020603050405020304" pitchFamily="18" charset="0"/>
                          <a:cs typeface="Times New Roman" panose="02020603050405020304" pitchFamily="18" charset="0"/>
                        </a:rPr>
                        <a:t>8</a:t>
                      </a:r>
                      <a:endParaRPr lang="en-US" sz="1200" b="0" i="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marL="0" algn="l" defTabSz="914400" rtl="0" eaLnBrk="1" latinLnBrk="0" hangingPunct="1">
                        <a:lnSpc>
                          <a:spcPct val="100000"/>
                        </a:lnSpc>
                      </a:pPr>
                      <a:r>
                        <a:rPr lang="en-US" sz="1200" i="0" kern="1200" dirty="0" smtClean="0">
                          <a:solidFill>
                            <a:schemeClr val="dk1"/>
                          </a:solidFill>
                          <a:latin typeface="Times New Roman" panose="02020603050405020304" pitchFamily="18" charset="0"/>
                          <a:ea typeface="+mn-ea"/>
                          <a:cs typeface="Times New Roman" panose="02020603050405020304" pitchFamily="18" charset="0"/>
                        </a:rPr>
                        <a:t>Prof. </a:t>
                      </a:r>
                      <a:r>
                        <a:rPr lang="en-US" sz="1200" i="0" kern="1200" dirty="0" err="1" smtClean="0">
                          <a:solidFill>
                            <a:schemeClr val="dk1"/>
                          </a:solidFill>
                          <a:latin typeface="Times New Roman" panose="02020603050405020304" pitchFamily="18" charset="0"/>
                          <a:ea typeface="+mn-ea"/>
                          <a:cs typeface="Times New Roman" panose="02020603050405020304" pitchFamily="18" charset="0"/>
                        </a:rPr>
                        <a:t>univ.</a:t>
                      </a:r>
                      <a:r>
                        <a:rPr lang="en-US" sz="1200" i="0" kern="1200" dirty="0" smtClean="0">
                          <a:solidFill>
                            <a:schemeClr val="dk1"/>
                          </a:solidFill>
                          <a:latin typeface="Times New Roman" panose="02020603050405020304" pitchFamily="18" charset="0"/>
                          <a:ea typeface="+mn-ea"/>
                          <a:cs typeface="Times New Roman" panose="02020603050405020304" pitchFamily="18" charset="0"/>
                        </a:rPr>
                        <a:t> dr. </a:t>
                      </a:r>
                      <a:r>
                        <a:rPr lang="en-US" sz="1200" i="0" kern="1200" dirty="0" err="1" smtClean="0">
                          <a:solidFill>
                            <a:schemeClr val="dk1"/>
                          </a:solidFill>
                          <a:latin typeface="Times New Roman" panose="02020603050405020304" pitchFamily="18" charset="0"/>
                          <a:ea typeface="+mn-ea"/>
                          <a:cs typeface="Times New Roman" panose="02020603050405020304" pitchFamily="18" charset="0"/>
                        </a:rPr>
                        <a:t>habil</a:t>
                      </a:r>
                      <a:r>
                        <a:rPr lang="en-US" sz="1200" i="0" kern="1200" dirty="0" smtClean="0">
                          <a:solidFill>
                            <a:schemeClr val="dk1"/>
                          </a:solidFill>
                          <a:latin typeface="Times New Roman" panose="02020603050405020304" pitchFamily="18" charset="0"/>
                          <a:ea typeface="+mn-ea"/>
                          <a:cs typeface="Times New Roman" panose="02020603050405020304" pitchFamily="18" charset="0"/>
                        </a:rPr>
                        <a:t>. Iuliu </a:t>
                      </a:r>
                      <a:r>
                        <a:rPr lang="ro-RO" sz="1200" i="0" kern="1200" dirty="0" smtClean="0">
                          <a:solidFill>
                            <a:schemeClr val="dk1"/>
                          </a:solidFill>
                          <a:latin typeface="Times New Roman" panose="02020603050405020304" pitchFamily="18" charset="0"/>
                          <a:ea typeface="+mn-ea"/>
                          <a:cs typeface="Times New Roman" panose="02020603050405020304" pitchFamily="18" charset="0"/>
                        </a:rPr>
                        <a:t>BOBOS</a:t>
                      </a:r>
                      <a:endParaRPr lang="en-US" sz="1200" i="0" kern="1200" dirty="0">
                        <a:solidFill>
                          <a:schemeClr val="dk1"/>
                        </a:solidFill>
                        <a:latin typeface="Times New Roman" panose="02020603050405020304" pitchFamily="18" charset="0"/>
                        <a:ea typeface="+mn-ea"/>
                        <a:cs typeface="Times New Roman" panose="02020603050405020304" pitchFamily="18" charset="0"/>
                      </a:endParaRPr>
                    </a:p>
                  </a:txBody>
                  <a:tcPr anchor="ctr"/>
                </a:tc>
                <a:tc>
                  <a:txBody>
                    <a:bodyPr/>
                    <a:lstStyle/>
                    <a:p>
                      <a:pPr marL="0" lvl="0" indent="0" algn="l" defTabSz="914400" rtl="0" eaLnBrk="1" latinLnBrk="0" hangingPunct="1">
                        <a:lnSpc>
                          <a:spcPct val="100000"/>
                        </a:lnSpc>
                        <a:buNone/>
                      </a:pPr>
                      <a:r>
                        <a:rPr lang="en-US" sz="120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1200" i="0" kern="1200" dirty="0" err="1" smtClean="0">
                          <a:solidFill>
                            <a:schemeClr val="dk1"/>
                          </a:solidFill>
                          <a:effectLst/>
                          <a:latin typeface="Times New Roman" panose="02020603050405020304" pitchFamily="18" charset="0"/>
                          <a:ea typeface="+mn-ea"/>
                          <a:cs typeface="Times New Roman" panose="02020603050405020304" pitchFamily="18" charset="0"/>
                        </a:rPr>
                        <a:t>Termocronologia</a:t>
                      </a:r>
                      <a:r>
                        <a:rPr lang="en-US" sz="120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1200" i="0" kern="1200" dirty="0" err="1" smtClean="0">
                          <a:solidFill>
                            <a:schemeClr val="dk1"/>
                          </a:solidFill>
                          <a:effectLst/>
                          <a:latin typeface="Times New Roman" panose="02020603050405020304" pitchFamily="18" charset="0"/>
                          <a:ea typeface="+mn-ea"/>
                          <a:cs typeface="Times New Roman" panose="02020603050405020304" pitchFamily="18" charset="0"/>
                        </a:rPr>
                        <a:t>unitatilor</a:t>
                      </a:r>
                      <a:r>
                        <a:rPr lang="en-US" sz="120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1200" i="0" kern="1200" dirty="0" err="1" smtClean="0">
                          <a:solidFill>
                            <a:schemeClr val="dk1"/>
                          </a:solidFill>
                          <a:effectLst/>
                          <a:latin typeface="Times New Roman" panose="02020603050405020304" pitchFamily="18" charset="0"/>
                          <a:ea typeface="+mn-ea"/>
                          <a:cs typeface="Times New Roman" panose="02020603050405020304" pitchFamily="18" charset="0"/>
                        </a:rPr>
                        <a:t>litostratigrafice</a:t>
                      </a:r>
                      <a:r>
                        <a:rPr lang="en-US" sz="1200" i="0" kern="1200" dirty="0" smtClean="0">
                          <a:solidFill>
                            <a:schemeClr val="dk1"/>
                          </a:solidFill>
                          <a:effectLst/>
                          <a:latin typeface="Times New Roman" panose="02020603050405020304" pitchFamily="18" charset="0"/>
                          <a:ea typeface="+mn-ea"/>
                          <a:cs typeface="Times New Roman" panose="02020603050405020304" pitchFamily="18" charset="0"/>
                        </a:rPr>
                        <a:t> din </a:t>
                      </a:r>
                      <a:r>
                        <a:rPr lang="en-US" sz="1200" i="0" kern="1200" dirty="0" err="1" smtClean="0">
                          <a:solidFill>
                            <a:schemeClr val="dk1"/>
                          </a:solidFill>
                          <a:effectLst/>
                          <a:latin typeface="Times New Roman" panose="02020603050405020304" pitchFamily="18" charset="0"/>
                          <a:ea typeface="+mn-ea"/>
                          <a:cs typeface="Times New Roman" panose="02020603050405020304" pitchFamily="18" charset="0"/>
                        </a:rPr>
                        <a:t>Flisul</a:t>
                      </a:r>
                      <a:r>
                        <a:rPr lang="en-US" sz="1200" i="0" kern="1200" dirty="0" smtClean="0">
                          <a:solidFill>
                            <a:schemeClr val="dk1"/>
                          </a:solidFill>
                          <a:effectLst/>
                          <a:latin typeface="Times New Roman" panose="02020603050405020304" pitchFamily="18" charset="0"/>
                          <a:ea typeface="+mn-ea"/>
                          <a:cs typeface="Times New Roman" panose="02020603050405020304" pitchFamily="18" charset="0"/>
                        </a:rPr>
                        <a:t> intern </a:t>
                      </a:r>
                      <a:r>
                        <a:rPr lang="en-US" sz="1200" i="0" kern="1200" dirty="0" err="1" smtClean="0">
                          <a:solidFill>
                            <a:schemeClr val="dk1"/>
                          </a:solidFill>
                          <a:effectLst/>
                          <a:latin typeface="Times New Roman" panose="02020603050405020304" pitchFamily="18" charset="0"/>
                          <a:ea typeface="+mn-ea"/>
                          <a:cs typeface="Times New Roman" panose="02020603050405020304" pitchFamily="18" charset="0"/>
                        </a:rPr>
                        <a:t>Carpatic</a:t>
                      </a:r>
                      <a:r>
                        <a:rPr lang="en-US" sz="120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1200" i="0" kern="1200" dirty="0" err="1" smtClean="0">
                          <a:solidFill>
                            <a:schemeClr val="dk1"/>
                          </a:solidFill>
                          <a:effectLst/>
                          <a:latin typeface="Times New Roman" panose="02020603050405020304" pitchFamily="18" charset="0"/>
                          <a:ea typeface="+mn-ea"/>
                          <a:cs typeface="Times New Roman" panose="02020603050405020304" pitchFamily="18" charset="0"/>
                        </a:rPr>
                        <a:t>Implicatii</a:t>
                      </a:r>
                      <a:r>
                        <a:rPr lang="en-US" sz="1200" i="0" kern="1200" dirty="0" smtClean="0">
                          <a:solidFill>
                            <a:schemeClr val="dk1"/>
                          </a:solidFill>
                          <a:effectLst/>
                          <a:latin typeface="Times New Roman" panose="02020603050405020304" pitchFamily="18" charset="0"/>
                          <a:ea typeface="+mn-ea"/>
                          <a:cs typeface="Times New Roman" panose="02020603050405020304" pitchFamily="18" charset="0"/>
                        </a:rPr>
                        <a:t> in </a:t>
                      </a:r>
                      <a:r>
                        <a:rPr lang="en-US" sz="1200" i="0" kern="1200" dirty="0" err="1" smtClean="0">
                          <a:solidFill>
                            <a:schemeClr val="dk1"/>
                          </a:solidFill>
                          <a:effectLst/>
                          <a:latin typeface="Times New Roman" panose="02020603050405020304" pitchFamily="18" charset="0"/>
                          <a:ea typeface="+mn-ea"/>
                          <a:cs typeface="Times New Roman" panose="02020603050405020304" pitchFamily="18" charset="0"/>
                        </a:rPr>
                        <a:t>architectura</a:t>
                      </a:r>
                      <a:r>
                        <a:rPr lang="en-US" sz="120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1200" i="0" kern="1200" dirty="0" err="1" smtClean="0">
                          <a:solidFill>
                            <a:schemeClr val="dk1"/>
                          </a:solidFill>
                          <a:effectLst/>
                          <a:latin typeface="Times New Roman" panose="02020603050405020304" pitchFamily="18" charset="0"/>
                          <a:ea typeface="+mn-ea"/>
                          <a:cs typeface="Times New Roman" panose="02020603050405020304" pitchFamily="18" charset="0"/>
                        </a:rPr>
                        <a:t>orogenica</a:t>
                      </a:r>
                      <a:r>
                        <a:rPr lang="en-US" sz="1200" i="0" kern="1200" dirty="0" smtClean="0">
                          <a:solidFill>
                            <a:schemeClr val="dk1"/>
                          </a:solidFill>
                          <a:effectLst/>
                          <a:latin typeface="Times New Roman" panose="02020603050405020304" pitchFamily="18" charset="0"/>
                          <a:ea typeface="+mn-ea"/>
                          <a:cs typeface="Times New Roman" panose="02020603050405020304" pitchFamily="18" charset="0"/>
                        </a:rPr>
                        <a:t> a </a:t>
                      </a:r>
                      <a:r>
                        <a:rPr lang="en-US" sz="1200" i="0" kern="1200" dirty="0" err="1" smtClean="0">
                          <a:solidFill>
                            <a:schemeClr val="dk1"/>
                          </a:solidFill>
                          <a:effectLst/>
                          <a:latin typeface="Times New Roman" panose="02020603050405020304" pitchFamily="18" charset="0"/>
                          <a:ea typeface="+mn-ea"/>
                          <a:cs typeface="Times New Roman" panose="02020603050405020304" pitchFamily="18" charset="0"/>
                        </a:rPr>
                        <a:t>Carpatilor</a:t>
                      </a:r>
                      <a:endParaRPr lang="ro-RO" sz="1200" i="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nchor="ctr"/>
                </a:tc>
              </a:tr>
              <a:tr h="1254751">
                <a:tc>
                  <a:txBody>
                    <a:bodyPr/>
                    <a:lstStyle/>
                    <a:p>
                      <a:pPr algn="ctr">
                        <a:lnSpc>
                          <a:spcPct val="100000"/>
                        </a:lnSpc>
                      </a:pPr>
                      <a:r>
                        <a:rPr lang="ro-RO" sz="1200" b="0" i="0" dirty="0" smtClean="0">
                          <a:solidFill>
                            <a:schemeClr val="tx1"/>
                          </a:solidFill>
                          <a:latin typeface="Times New Roman" panose="02020603050405020304" pitchFamily="18" charset="0"/>
                          <a:cs typeface="Times New Roman" panose="02020603050405020304" pitchFamily="18" charset="0"/>
                        </a:rPr>
                        <a:t>9</a:t>
                      </a:r>
                      <a:endParaRPr lang="en-US" sz="1200" b="0" i="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nSpc>
                          <a:spcPct val="100000"/>
                        </a:lnSpc>
                      </a:pPr>
                      <a:r>
                        <a:rPr lang="ro-RO" sz="1200" i="0" dirty="0" smtClean="0">
                          <a:latin typeface="Times New Roman" panose="02020603050405020304" pitchFamily="18" charset="0"/>
                          <a:cs typeface="Times New Roman" panose="02020603050405020304" pitchFamily="18" charset="0"/>
                        </a:rPr>
                        <a:t>Prof. univ.</a:t>
                      </a:r>
                      <a:r>
                        <a:rPr lang="ro-RO" sz="1200" i="0" baseline="0" dirty="0" smtClean="0">
                          <a:latin typeface="Times New Roman" panose="02020603050405020304" pitchFamily="18" charset="0"/>
                          <a:cs typeface="Times New Roman" panose="02020603050405020304" pitchFamily="18" charset="0"/>
                        </a:rPr>
                        <a:t> </a:t>
                      </a:r>
                      <a:r>
                        <a:rPr lang="ro-RO" sz="1200" i="0" dirty="0" smtClean="0">
                          <a:latin typeface="Times New Roman" panose="02020603050405020304" pitchFamily="18" charset="0"/>
                          <a:cs typeface="Times New Roman" panose="02020603050405020304" pitchFamily="18" charset="0"/>
                        </a:rPr>
                        <a:t>dr. Gheorghe</a:t>
                      </a:r>
                      <a:r>
                        <a:rPr lang="ro-RO" sz="1200" i="0" baseline="0" dirty="0" smtClean="0">
                          <a:latin typeface="Times New Roman" panose="02020603050405020304" pitchFamily="18" charset="0"/>
                          <a:cs typeface="Times New Roman" panose="02020603050405020304" pitchFamily="18" charset="0"/>
                        </a:rPr>
                        <a:t> DAMIAN</a:t>
                      </a:r>
                      <a:endParaRPr lang="en-US" sz="1200" b="0" i="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just">
                        <a:lnSpc>
                          <a:spcPct val="100000"/>
                        </a:lnSpc>
                      </a:pPr>
                      <a:r>
                        <a:rPr lang="vi-VN" sz="1200" i="0" kern="1200" dirty="0" smtClean="0">
                          <a:solidFill>
                            <a:schemeClr val="dk1"/>
                          </a:solidFill>
                          <a:effectLst/>
                          <a:latin typeface="Times New Roman" panose="02020603050405020304" pitchFamily="18" charset="0"/>
                          <a:ea typeface="+mn-ea"/>
                          <a:cs typeface="Times New Roman" panose="02020603050405020304" pitchFamily="18" charset="0"/>
                        </a:rPr>
                        <a:t>Mineralogia, geochimia şi geneza unor zăcăminte de minereuri neferoase si impactul valorificarii acestora asupra mediului înconjurator.</a:t>
                      </a:r>
                      <a:endParaRPr lang="en-US" sz="1200" i="0" kern="1200" dirty="0">
                        <a:solidFill>
                          <a:schemeClr val="dk1"/>
                        </a:solidFill>
                        <a:effectLst/>
                        <a:latin typeface="Times New Roman" panose="02020603050405020304" pitchFamily="18" charset="0"/>
                        <a:ea typeface="+mn-ea"/>
                        <a:cs typeface="Times New Roman" panose="02020603050405020304" pitchFamily="18" charset="0"/>
                      </a:endParaRPr>
                    </a:p>
                  </a:txBody>
                  <a:tcPr anchor="ctr"/>
                </a:tc>
              </a:tr>
              <a:tr h="1254751">
                <a:tc>
                  <a:txBody>
                    <a:bodyPr/>
                    <a:lstStyle/>
                    <a:p>
                      <a:pPr algn="ctr">
                        <a:lnSpc>
                          <a:spcPct val="100000"/>
                        </a:lnSpc>
                      </a:pPr>
                      <a:r>
                        <a:rPr lang="ro-RO" sz="1200" b="0" i="0" dirty="0" smtClean="0">
                          <a:solidFill>
                            <a:schemeClr val="tx1"/>
                          </a:solidFill>
                          <a:latin typeface="Times New Roman" panose="02020603050405020304" pitchFamily="18" charset="0"/>
                          <a:cs typeface="Times New Roman" panose="02020603050405020304" pitchFamily="18" charset="0"/>
                        </a:rPr>
                        <a:t>10</a:t>
                      </a:r>
                      <a:endParaRPr lang="en-US" sz="1200" b="0" i="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nSpc>
                          <a:spcPct val="100000"/>
                        </a:lnSpc>
                      </a:pPr>
                      <a:r>
                        <a:rPr lang="ro-RO" sz="1200" i="0" dirty="0" smtClean="0">
                          <a:latin typeface="Times New Roman" panose="02020603050405020304" pitchFamily="18" charset="0"/>
                          <a:cs typeface="Times New Roman" panose="02020603050405020304" pitchFamily="18" charset="0"/>
                        </a:rPr>
                        <a:t>Prof.</a:t>
                      </a:r>
                      <a:r>
                        <a:rPr lang="ro-RO" sz="1200" i="0" baseline="0" dirty="0" smtClean="0">
                          <a:latin typeface="Times New Roman" panose="02020603050405020304" pitchFamily="18" charset="0"/>
                          <a:cs typeface="Times New Roman" panose="02020603050405020304" pitchFamily="18" charset="0"/>
                        </a:rPr>
                        <a:t> univ. dr. Ovidiu-Gabriel IANCU</a:t>
                      </a:r>
                      <a:endParaRPr lang="en-US" sz="1200" b="0" i="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marL="0" lvl="0" indent="0" algn="just" defTabSz="914400" rtl="0" eaLnBrk="1" latinLnBrk="0" hangingPunct="1">
                        <a:lnSpc>
                          <a:spcPct val="100000"/>
                        </a:lnSpc>
                        <a:buNone/>
                      </a:pPr>
                      <a:r>
                        <a:rPr lang="vi-VN" sz="1200" i="0" kern="1200" dirty="0" smtClean="0">
                          <a:solidFill>
                            <a:schemeClr val="dk1"/>
                          </a:solidFill>
                          <a:effectLst/>
                          <a:latin typeface="Times New Roman" panose="02020603050405020304" pitchFamily="18" charset="0"/>
                          <a:ea typeface="+mn-ea"/>
                          <a:cs typeface="Times New Roman" panose="02020603050405020304" pitchFamily="18" charset="0"/>
                        </a:rPr>
                        <a:t>Mineralogia şi Geochimia solurilor şi sedimentelor aluvionare/ Mineralogia, Petrologia, si Geochimia rocilor metamorfice din Zona Cristalino-Mezozoică a Carpaților Orientali/ Mineralogia, Petrologia și Geochimia rocilor magmatice alcaline din Masivul Ditrău, Geochimia mineralelor cu calități gemologice</a:t>
                      </a:r>
                      <a:endParaRPr lang="ro-RO" sz="1200" i="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nchor="ctr"/>
                </a:tc>
              </a:tr>
              <a:tr h="1254751">
                <a:tc>
                  <a:txBody>
                    <a:bodyPr/>
                    <a:lstStyle/>
                    <a:p>
                      <a:pPr algn="ctr">
                        <a:lnSpc>
                          <a:spcPct val="100000"/>
                        </a:lnSpc>
                      </a:pPr>
                      <a:r>
                        <a:rPr lang="ro-RO" sz="1200" b="0" i="0" dirty="0" smtClean="0">
                          <a:solidFill>
                            <a:schemeClr val="tx1"/>
                          </a:solidFill>
                          <a:latin typeface="Times New Roman" panose="02020603050405020304" pitchFamily="18" charset="0"/>
                          <a:cs typeface="Times New Roman" panose="02020603050405020304" pitchFamily="18" charset="0"/>
                        </a:rPr>
                        <a:t>11</a:t>
                      </a:r>
                      <a:endParaRPr lang="en-US" sz="1200" b="0" i="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nSpc>
                          <a:spcPct val="100000"/>
                        </a:lnSpc>
                      </a:pPr>
                      <a:r>
                        <a:rPr lang="ro-RO" sz="1200" i="0" dirty="0" smtClean="0">
                          <a:latin typeface="Times New Roman" panose="02020603050405020304" pitchFamily="18" charset="0"/>
                          <a:cs typeface="Times New Roman" panose="02020603050405020304" pitchFamily="18" charset="0"/>
                        </a:rPr>
                        <a:t>Prof.univ.dr. habil. Crina MICLAUŞ</a:t>
                      </a:r>
                    </a:p>
                  </a:txBody>
                  <a:tcPr anchor="ctr"/>
                </a:tc>
                <a:tc>
                  <a:txBody>
                    <a:bodyPr/>
                    <a:lstStyle/>
                    <a:p>
                      <a:pPr marL="0" lvl="0" indent="0" algn="just" defTabSz="914400" rtl="0" eaLnBrk="1" latinLnBrk="0" hangingPunct="1">
                        <a:lnSpc>
                          <a:spcPct val="100000"/>
                        </a:lnSpc>
                        <a:spcAft>
                          <a:spcPts val="1000"/>
                        </a:spcAft>
                        <a:buNone/>
                      </a:pPr>
                      <a:r>
                        <a:rPr lang="vi-VN" sz="1200" i="0" kern="1200" dirty="0" smtClean="0">
                          <a:solidFill>
                            <a:schemeClr val="dk1"/>
                          </a:solidFill>
                          <a:effectLst/>
                          <a:latin typeface="Times New Roman" panose="02020603050405020304" pitchFamily="18" charset="0"/>
                          <a:ea typeface="+mn-ea"/>
                          <a:cs typeface="Times New Roman" panose="02020603050405020304" pitchFamily="18" charset="0"/>
                        </a:rPr>
                        <a:t>Analiza succesiunilor sedimentare din Carpații Orientali și Forelandul lor: sedimentologie, sisteme depoziționale, paleogeografie, analiză bazinală, stratigrafie și stratigrafie secvențială, tectogeneză etc</a:t>
                      </a:r>
                      <a:endParaRPr lang="en-US" sz="1200" i="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nchor="ctr"/>
                </a:tc>
              </a:tr>
            </a:tbl>
          </a:graphicData>
        </a:graphic>
      </p:graphicFrame>
    </p:spTree>
    <p:extLst>
      <p:ext uri="{BB962C8B-B14F-4D97-AF65-F5344CB8AC3E}">
        <p14:creationId xmlns:p14="http://schemas.microsoft.com/office/powerpoint/2010/main" val="32218738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038789370"/>
              </p:ext>
            </p:extLst>
          </p:nvPr>
        </p:nvGraphicFramePr>
        <p:xfrm>
          <a:off x="43542" y="116632"/>
          <a:ext cx="9100458" cy="5943278"/>
        </p:xfrm>
        <a:graphic>
          <a:graphicData uri="http://schemas.openxmlformats.org/drawingml/2006/table">
            <a:tbl>
              <a:tblPr firstRow="1" bandRow="1">
                <a:tableStyleId>{21E4AEA4-8DFA-4A89-87EB-49C32662AFE0}</a:tableStyleId>
              </a:tblPr>
              <a:tblGrid>
                <a:gridCol w="796291"/>
                <a:gridCol w="2362411"/>
                <a:gridCol w="5941756"/>
              </a:tblGrid>
              <a:tr h="549156">
                <a:tc>
                  <a:txBody>
                    <a:bodyPr/>
                    <a:lstStyle/>
                    <a:p>
                      <a:pPr algn="ctr"/>
                      <a:r>
                        <a:rPr lang="ro-RO" sz="1600" noProof="0" dirty="0" smtClean="0">
                          <a:solidFill>
                            <a:schemeClr val="tx1"/>
                          </a:solidFill>
                        </a:rPr>
                        <a:t>Nr.</a:t>
                      </a:r>
                      <a:r>
                        <a:rPr lang="ro-RO" sz="1600" baseline="0" noProof="0" dirty="0" smtClean="0">
                          <a:solidFill>
                            <a:schemeClr val="tx1"/>
                          </a:solidFill>
                        </a:rPr>
                        <a:t> crt.</a:t>
                      </a:r>
                      <a:endParaRPr lang="ro-RO" sz="1600" noProof="0" dirty="0">
                        <a:solidFill>
                          <a:schemeClr val="tx1"/>
                        </a:solidFill>
                      </a:endParaRPr>
                    </a:p>
                  </a:txBody>
                  <a:tcPr/>
                </a:tc>
                <a:tc>
                  <a:txBody>
                    <a:bodyPr/>
                    <a:lstStyle/>
                    <a:p>
                      <a:pPr algn="ctr"/>
                      <a:r>
                        <a:rPr lang="ro-RO" sz="1600" noProof="0" dirty="0" smtClean="0">
                          <a:solidFill>
                            <a:schemeClr val="tx1"/>
                          </a:solidFill>
                        </a:rPr>
                        <a:t>Profesor coordonator</a:t>
                      </a:r>
                      <a:endParaRPr lang="ro-RO" sz="1600" noProof="0" dirty="0">
                        <a:solidFill>
                          <a:schemeClr val="tx1"/>
                        </a:solidFill>
                      </a:endParaRPr>
                    </a:p>
                  </a:txBody>
                  <a:tcPr anchor="ctr"/>
                </a:tc>
                <a:tc>
                  <a:txBody>
                    <a:bodyPr/>
                    <a:lstStyle/>
                    <a:p>
                      <a:pPr algn="ctr"/>
                      <a:r>
                        <a:rPr lang="ro-RO" sz="1600" noProof="0" dirty="0" smtClean="0">
                          <a:solidFill>
                            <a:schemeClr val="tx1"/>
                          </a:solidFill>
                        </a:rPr>
                        <a:t>Teme</a:t>
                      </a:r>
                      <a:r>
                        <a:rPr lang="ro-RO" sz="1600" baseline="0" noProof="0" dirty="0" smtClean="0">
                          <a:solidFill>
                            <a:schemeClr val="tx1"/>
                          </a:solidFill>
                        </a:rPr>
                        <a:t> de cercetare propuse</a:t>
                      </a:r>
                      <a:endParaRPr lang="ro-RO" sz="1600" noProof="0" dirty="0">
                        <a:solidFill>
                          <a:schemeClr val="tx1"/>
                        </a:solidFill>
                      </a:endParaRPr>
                    </a:p>
                  </a:txBody>
                  <a:tcPr anchor="ctr"/>
                </a:tc>
              </a:tr>
              <a:tr h="499233">
                <a:tc gridSpan="3">
                  <a:txBody>
                    <a:bodyPr/>
                    <a:lstStyle/>
                    <a:p>
                      <a:pPr algn="ctr"/>
                      <a:r>
                        <a:rPr lang="ro-RO" sz="1400" b="1" noProof="0" dirty="0" smtClean="0"/>
                        <a:t>DOMENIUL  ŞTIINŢA </a:t>
                      </a:r>
                      <a:r>
                        <a:rPr lang="ro-RO" sz="1400" b="1" baseline="0" noProof="0" dirty="0" smtClean="0"/>
                        <a:t> </a:t>
                      </a:r>
                      <a:r>
                        <a:rPr lang="en-US" sz="1400" b="1" baseline="0" noProof="0" dirty="0" smtClean="0"/>
                        <a:t>M</a:t>
                      </a:r>
                      <a:r>
                        <a:rPr lang="ro-RO" sz="1400" b="1" baseline="0" noProof="0" dirty="0" smtClean="0"/>
                        <a:t>EDIULUI</a:t>
                      </a:r>
                      <a:endParaRPr lang="ro-RO" sz="1400" b="1" noProof="0" dirty="0">
                        <a:solidFill>
                          <a:schemeClr val="tx1"/>
                        </a:solidFill>
                        <a:latin typeface="+mn-lt"/>
                      </a:endParaRPr>
                    </a:p>
                  </a:txBody>
                  <a:tcPr anchor="ctr"/>
                </a:tc>
                <a:tc hMerge="1">
                  <a:txBody>
                    <a:bodyPr/>
                    <a:lstStyle/>
                    <a:p>
                      <a:endParaRPr lang="en-US" sz="1300" dirty="0"/>
                    </a:p>
                  </a:txBody>
                  <a:tcPr anchor="ctr"/>
                </a:tc>
                <a:tc hMerge="1">
                  <a:txBody>
                    <a:bodyPr/>
                    <a:lstStyle/>
                    <a:p>
                      <a:endParaRPr lang="en-US"/>
                    </a:p>
                  </a:txBody>
                  <a:tcPr/>
                </a:tc>
              </a:tr>
              <a:tr h="1714861">
                <a:tc>
                  <a:txBody>
                    <a:bodyPr/>
                    <a:lstStyle/>
                    <a:p>
                      <a:pPr algn="ctr"/>
                      <a:r>
                        <a:rPr lang="ro-RO" sz="1200" i="0" noProof="0" dirty="0" smtClean="0">
                          <a:latin typeface="Times New Roman" panose="02020603050405020304" pitchFamily="18" charset="0"/>
                          <a:cs typeface="Times New Roman" panose="02020603050405020304" pitchFamily="18" charset="0"/>
                        </a:rPr>
                        <a:t>1</a:t>
                      </a:r>
                      <a:r>
                        <a:rPr lang="en-US" sz="1200" i="0" noProof="0" dirty="0" smtClean="0">
                          <a:latin typeface="Times New Roman" panose="02020603050405020304" pitchFamily="18" charset="0"/>
                          <a:cs typeface="Times New Roman" panose="02020603050405020304" pitchFamily="18" charset="0"/>
                        </a:rPr>
                        <a:t>2</a:t>
                      </a:r>
                      <a:endParaRPr lang="ro-RO" sz="1200" b="0" i="0" noProof="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marL="0" algn="l" defTabSz="914400" rtl="0" eaLnBrk="1" latinLnBrk="0" hangingPunct="1"/>
                      <a:r>
                        <a:rPr lang="ro-RO" sz="1200" i="0" kern="1200" dirty="0" smtClean="0">
                          <a:latin typeface="Times New Roman" panose="02020603050405020304" pitchFamily="18" charset="0"/>
                          <a:cs typeface="Times New Roman" panose="02020603050405020304" pitchFamily="18" charset="0"/>
                        </a:rPr>
                        <a:t>Prof. univ. dr.  habil. Mircea Nicuşor NICOARĂ</a:t>
                      </a:r>
                      <a:endParaRPr lang="en-US" sz="1200" b="0" i="0" kern="1200" dirty="0">
                        <a:solidFill>
                          <a:schemeClr val="tx1"/>
                        </a:solidFill>
                        <a:latin typeface="Times New Roman" panose="02020603050405020304" pitchFamily="18" charset="0"/>
                        <a:ea typeface="+mn-ea"/>
                        <a:cs typeface="Times New Roman" panose="02020603050405020304" pitchFamily="18" charset="0"/>
                      </a:endParaRPr>
                    </a:p>
                  </a:txBody>
                  <a:tcPr anchor="ctr"/>
                </a:tc>
                <a:tc>
                  <a:txBody>
                    <a:bodyPr/>
                    <a:lstStyle/>
                    <a:p>
                      <a:pPr marL="0" algn="l" defTabSz="914400" rtl="0" eaLnBrk="1" latinLnBrk="0" hangingPunct="1">
                        <a:lnSpc>
                          <a:spcPct val="100000"/>
                        </a:lnSpc>
                        <a:spcAft>
                          <a:spcPts val="0"/>
                        </a:spcAft>
                      </a:pPr>
                      <a:r>
                        <a:rPr lang="vi-VN" sz="1200" i="0" kern="1200" dirty="0" smtClean="0">
                          <a:latin typeface="Times New Roman" panose="02020603050405020304" pitchFamily="18" charset="0"/>
                          <a:cs typeface="Times New Roman" panose="02020603050405020304" pitchFamily="18" charset="0"/>
                        </a:rPr>
                        <a:t>a. Reacţia de răspuns (poluosensibilitatea) a unor specii de hidrobionți la factori de mediu cu efect stresant (microplastice, metale toxice, radionuclizi, pesticide)</a:t>
                      </a:r>
                    </a:p>
                    <a:p>
                      <a:pPr marL="0" algn="l" defTabSz="914400" rtl="0" eaLnBrk="1" latinLnBrk="0" hangingPunct="1">
                        <a:lnSpc>
                          <a:spcPct val="100000"/>
                        </a:lnSpc>
                        <a:spcAft>
                          <a:spcPts val="0"/>
                        </a:spcAft>
                      </a:pPr>
                      <a:r>
                        <a:rPr lang="vi-VN" sz="1200" i="0" kern="1200" dirty="0" smtClean="0">
                          <a:latin typeface="Times New Roman" panose="02020603050405020304" pitchFamily="18" charset="0"/>
                          <a:cs typeface="Times New Roman" panose="02020603050405020304" pitchFamily="18" charset="0"/>
                        </a:rPr>
                        <a:t>b. Rolul ecologic complex al macronevertebratelor acvatice și utilizarea acestora în biomonitoringul de mediu</a:t>
                      </a:r>
                      <a:endParaRPr lang="en-US" sz="1200" b="0" i="0" kern="1200" dirty="0" smtClean="0">
                        <a:solidFill>
                          <a:schemeClr val="tx1"/>
                        </a:solidFill>
                        <a:latin typeface="Times New Roman" panose="02020603050405020304" pitchFamily="18" charset="0"/>
                        <a:ea typeface="+mn-ea"/>
                        <a:cs typeface="Times New Roman" panose="02020603050405020304" pitchFamily="18" charset="0"/>
                      </a:endParaRPr>
                    </a:p>
                  </a:txBody>
                  <a:tcPr anchor="ctr"/>
                </a:tc>
              </a:tr>
              <a:tr h="1714861">
                <a:tc>
                  <a:txBody>
                    <a:bodyPr/>
                    <a:lstStyle/>
                    <a:p>
                      <a:pPr algn="ctr"/>
                      <a:r>
                        <a:rPr lang="ro-RO" sz="1200" i="0" kern="1200" dirty="0" smtClean="0">
                          <a:solidFill>
                            <a:schemeClr val="dk1"/>
                          </a:solidFill>
                          <a:latin typeface="Times New Roman" panose="02020603050405020304" pitchFamily="18" charset="0"/>
                          <a:ea typeface="+mn-ea"/>
                          <a:cs typeface="Times New Roman" panose="02020603050405020304" pitchFamily="18" charset="0"/>
                        </a:rPr>
                        <a:t>1</a:t>
                      </a:r>
                      <a:r>
                        <a:rPr lang="en-US" sz="1200" i="0" kern="1200" dirty="0" smtClean="0">
                          <a:solidFill>
                            <a:schemeClr val="dk1"/>
                          </a:solidFill>
                          <a:latin typeface="Times New Roman" panose="02020603050405020304" pitchFamily="18" charset="0"/>
                          <a:ea typeface="+mn-ea"/>
                          <a:cs typeface="Times New Roman" panose="02020603050405020304" pitchFamily="18" charset="0"/>
                        </a:rPr>
                        <a:t>3</a:t>
                      </a:r>
                      <a:endParaRPr lang="en-US" sz="1200" i="0" kern="1200" dirty="0">
                        <a:solidFill>
                          <a:schemeClr val="dk1"/>
                        </a:solidFill>
                        <a:latin typeface="Times New Roman" panose="02020603050405020304" pitchFamily="18" charset="0"/>
                        <a:ea typeface="+mn-ea"/>
                        <a:cs typeface="Times New Roman" panose="02020603050405020304" pitchFamily="18" charset="0"/>
                      </a:endParaRPr>
                    </a:p>
                  </a:txBody>
                  <a:tcPr anchor="ctr"/>
                </a:tc>
                <a:tc>
                  <a:txBody>
                    <a:bodyPr/>
                    <a:lstStyle/>
                    <a:p>
                      <a:r>
                        <a:rPr lang="ro-RO" sz="1200" i="0" noProof="0" dirty="0" smtClean="0">
                          <a:latin typeface="Times New Roman" panose="02020603050405020304" pitchFamily="18" charset="0"/>
                          <a:cs typeface="Times New Roman" panose="02020603050405020304" pitchFamily="18" charset="0"/>
                        </a:rPr>
                        <a:t>Prof. univ. dr. Raluca IORDAN</a:t>
                      </a:r>
                      <a:endParaRPr lang="ro-RO" sz="1200" b="0" i="0" noProof="0" dirty="0" smtClean="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1200" i="0" u="none" strike="noStrike" kern="1200" cap="none" spc="0" normalizeH="0" baseline="0" noProof="0" dirty="0" smtClean="0">
                          <a:ln>
                            <a:noFill/>
                          </a:ln>
                          <a:effectLst/>
                          <a:uLnTx/>
                          <a:uFillTx/>
                          <a:latin typeface="Times New Roman" panose="02020603050405020304" pitchFamily="18" charset="0"/>
                          <a:cs typeface="Times New Roman" panose="02020603050405020304" pitchFamily="18" charset="0"/>
                        </a:rPr>
                        <a:t>a. Oxizi polimetalici, catalizatori în procesele de depoluare a mediului</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1200" i="0" u="none" strike="noStrike" kern="1200" cap="none" spc="0" normalizeH="0" baseline="0" noProof="0" dirty="0" smtClean="0">
                          <a:ln>
                            <a:noFill/>
                          </a:ln>
                          <a:effectLst/>
                          <a:uLnTx/>
                          <a:uFillTx/>
                          <a:latin typeface="Times New Roman" panose="02020603050405020304" pitchFamily="18" charset="0"/>
                          <a:cs typeface="Times New Roman" panose="02020603050405020304" pitchFamily="18" charset="0"/>
                        </a:rPr>
                        <a:t>b. Cercetări privind identificarea și evaluarea factorilor antropici asupra vegetației forestiere din perimetrul unor arii protejate.</a:t>
                      </a:r>
                      <a:endParaRPr kumimoji="0" lang="ro-RO" sz="1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endParaRPr>
                    </a:p>
                  </a:txBody>
                  <a:tcPr anchor="ctr"/>
                </a:tc>
              </a:tr>
              <a:tr h="1465167">
                <a:tc>
                  <a:txBody>
                    <a:bodyPr/>
                    <a:lstStyle/>
                    <a:p>
                      <a:pPr algn="ctr"/>
                      <a:r>
                        <a:rPr lang="ro-RO" sz="1200" b="0" i="0" noProof="0" dirty="0" smtClean="0">
                          <a:solidFill>
                            <a:schemeClr val="tx1"/>
                          </a:solidFill>
                          <a:latin typeface="Times New Roman" panose="02020603050405020304" pitchFamily="18" charset="0"/>
                          <a:cs typeface="Times New Roman" panose="02020603050405020304" pitchFamily="18" charset="0"/>
                        </a:rPr>
                        <a:t>1</a:t>
                      </a:r>
                      <a:r>
                        <a:rPr lang="en-US" sz="1200" b="0" i="0" noProof="0" dirty="0" smtClean="0">
                          <a:solidFill>
                            <a:schemeClr val="tx1"/>
                          </a:solidFill>
                          <a:latin typeface="Times New Roman" panose="02020603050405020304" pitchFamily="18" charset="0"/>
                          <a:cs typeface="Times New Roman" panose="02020603050405020304" pitchFamily="18" charset="0"/>
                        </a:rPr>
                        <a:t>4</a:t>
                      </a:r>
                      <a:endParaRPr lang="ro-RO" sz="1200" b="0" i="0" noProof="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o-RO" sz="1200" i="0" u="none" strike="noStrike" kern="1200" cap="none" spc="0" normalizeH="0" baseline="0" noProof="0" dirty="0" smtClean="0">
                          <a:ln>
                            <a:noFill/>
                          </a:ln>
                          <a:effectLst/>
                          <a:uLnTx/>
                          <a:uFillTx/>
                          <a:latin typeface="Times New Roman" panose="02020603050405020304" pitchFamily="18" charset="0"/>
                          <a:cs typeface="Times New Roman" panose="02020603050405020304" pitchFamily="18" charset="0"/>
                        </a:rPr>
                        <a:t>Conf. univ. dr.  habil Iuliana BREABĂN</a:t>
                      </a:r>
                      <a:endParaRPr kumimoji="0" lang="en-GB" sz="1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endParaRPr>
                    </a:p>
                  </a:txBody>
                  <a:tcPr anchor="ctr"/>
                </a:tc>
                <a:tc>
                  <a:txBody>
                    <a:bodyPr/>
                    <a:lstStyle/>
                    <a:p>
                      <a:pPr marL="228600" indent="-228600">
                        <a:lnSpc>
                          <a:spcPct val="100000"/>
                        </a:lnSpc>
                        <a:buAutoNum type="alphaLcPeriod"/>
                      </a:pPr>
                      <a:r>
                        <a:rPr lang="vi-VN" sz="1200" i="0" dirty="0" smtClean="0">
                          <a:latin typeface="Times New Roman" panose="02020603050405020304" pitchFamily="18" charset="0"/>
                          <a:cs typeface="Times New Roman" panose="02020603050405020304" pitchFamily="18" charset="0"/>
                        </a:rPr>
                        <a:t>Evaluarea impactului antropic asupra componentelor mediului înconjurător (ecosisteme naturale, mediu urban) </a:t>
                      </a:r>
                      <a:endParaRPr lang="en-US" sz="1200" i="0" dirty="0" smtClean="0">
                        <a:latin typeface="Times New Roman" panose="02020603050405020304" pitchFamily="18" charset="0"/>
                        <a:cs typeface="Times New Roman" panose="02020603050405020304" pitchFamily="18" charset="0"/>
                      </a:endParaRPr>
                    </a:p>
                    <a:p>
                      <a:pPr marL="228600" indent="-228600">
                        <a:lnSpc>
                          <a:spcPct val="100000"/>
                        </a:lnSpc>
                        <a:buAutoNum type="alphaLcPeriod"/>
                      </a:pPr>
                      <a:r>
                        <a:rPr lang="vi-VN" sz="1200" i="0" dirty="0" smtClean="0">
                          <a:latin typeface="Times New Roman" panose="02020603050405020304" pitchFamily="18" charset="0"/>
                          <a:cs typeface="Times New Roman" panose="02020603050405020304" pitchFamily="18" charset="0"/>
                        </a:rPr>
                        <a:t>Evaluarea serviciilor ecosistemice </a:t>
                      </a:r>
                      <a:endParaRPr lang="en-US" sz="1200" i="0" dirty="0" smtClean="0">
                        <a:latin typeface="Times New Roman" panose="02020603050405020304" pitchFamily="18" charset="0"/>
                        <a:cs typeface="Times New Roman" panose="02020603050405020304" pitchFamily="18" charset="0"/>
                      </a:endParaRPr>
                    </a:p>
                    <a:p>
                      <a:pPr marL="228600" indent="-228600">
                        <a:lnSpc>
                          <a:spcPct val="100000"/>
                        </a:lnSpc>
                        <a:buAutoNum type="alphaLcPeriod"/>
                      </a:pPr>
                      <a:r>
                        <a:rPr lang="vi-VN" sz="1200" i="0" dirty="0" smtClean="0">
                          <a:latin typeface="Times New Roman" panose="02020603050405020304" pitchFamily="18" charset="0"/>
                          <a:cs typeface="Times New Roman" panose="02020603050405020304" pitchFamily="18" charset="0"/>
                        </a:rPr>
                        <a:t>Evaluarea factorilor de mediu prin teledetecție și analiza spatiala</a:t>
                      </a:r>
                      <a:endParaRPr lang="vi-VN" sz="1200" b="0" i="0" dirty="0" smtClean="0">
                        <a:solidFill>
                          <a:schemeClr val="tx1"/>
                        </a:solidFill>
                        <a:latin typeface="Times New Roman" panose="02020603050405020304" pitchFamily="18" charset="0"/>
                        <a:cs typeface="Times New Roman" panose="02020603050405020304" pitchFamily="18" charset="0"/>
                      </a:endParaRPr>
                    </a:p>
                  </a:txBody>
                  <a:tcPr anchor="ctr"/>
                </a:tc>
              </a:tr>
            </a:tbl>
          </a:graphicData>
        </a:graphic>
      </p:graphicFrame>
    </p:spTree>
    <p:extLst>
      <p:ext uri="{BB962C8B-B14F-4D97-AF65-F5344CB8AC3E}">
        <p14:creationId xmlns:p14="http://schemas.microsoft.com/office/powerpoint/2010/main" val="41272485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1630</TotalTime>
  <Words>1392</Words>
  <Application>Microsoft Office PowerPoint</Application>
  <PresentationFormat>On-screen Show (4:3)</PresentationFormat>
  <Paragraphs>194</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Calendar Admitere  Sesiunea 1</vt:lpstr>
      <vt:lpstr>Conţinutul dosarului de înscriere</vt:lpstr>
      <vt:lpstr>Admiterea la studiile universitare de DOCTORAT (Domeniile Geografie, Geologie şi Ştiinţa Mediului)</vt:lpstr>
      <vt:lpstr>Taxele de înscriere şi şcolarizare  anul universitar 2023-2024</vt:lpstr>
      <vt:lpstr>Numărul de locuri scoase la concurs pentru admiterea la Şcoala Doctorală, septembrie 2023, conform Hotărârilor Senatului UAIC nr. 4  și nr. 5 din data de 13.06.2023</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Conţinutul dosarului de înscriere</dc:title>
  <dc:creator>User</dc:creator>
  <cp:lastModifiedBy>Windows User</cp:lastModifiedBy>
  <cp:revision>95</cp:revision>
  <cp:lastPrinted>2023-07-26T08:14:13Z</cp:lastPrinted>
  <dcterms:created xsi:type="dcterms:W3CDTF">2020-08-06T09:07:21Z</dcterms:created>
  <dcterms:modified xsi:type="dcterms:W3CDTF">2023-07-26T08:14:27Z</dcterms:modified>
</cp:coreProperties>
</file>